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301" r:id="rId3"/>
    <p:sldId id="316" r:id="rId4"/>
    <p:sldId id="317" r:id="rId5"/>
    <p:sldId id="318" r:id="rId6"/>
    <p:sldId id="319" r:id="rId7"/>
    <p:sldId id="320" r:id="rId8"/>
    <p:sldId id="324" r:id="rId9"/>
    <p:sldId id="258" r:id="rId10"/>
    <p:sldId id="259" r:id="rId11"/>
    <p:sldId id="261" r:id="rId12"/>
    <p:sldId id="264" r:id="rId13"/>
    <p:sldId id="263" r:id="rId14"/>
    <p:sldId id="265" r:id="rId15"/>
    <p:sldId id="266" r:id="rId16"/>
    <p:sldId id="267" r:id="rId17"/>
    <p:sldId id="312" r:id="rId18"/>
    <p:sldId id="288" r:id="rId19"/>
    <p:sldId id="289" r:id="rId20"/>
    <p:sldId id="302" r:id="rId21"/>
    <p:sldId id="290" r:id="rId22"/>
    <p:sldId id="291" r:id="rId23"/>
    <p:sldId id="292" r:id="rId24"/>
    <p:sldId id="293" r:id="rId25"/>
    <p:sldId id="303" r:id="rId26"/>
    <p:sldId id="294" r:id="rId27"/>
    <p:sldId id="295" r:id="rId28"/>
    <p:sldId id="297" r:id="rId29"/>
    <p:sldId id="304" r:id="rId30"/>
    <p:sldId id="299" r:id="rId31"/>
    <p:sldId id="298" r:id="rId32"/>
    <p:sldId id="305" r:id="rId33"/>
    <p:sldId id="306" r:id="rId34"/>
    <p:sldId id="307" r:id="rId35"/>
    <p:sldId id="309" r:id="rId36"/>
    <p:sldId id="29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87433" autoAdjust="0"/>
  </p:normalViewPr>
  <p:slideViewPr>
    <p:cSldViewPr snapToGrid="0">
      <p:cViewPr varScale="1">
        <p:scale>
          <a:sx n="65" d="100"/>
          <a:sy n="65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DC6A-ABE0-4F30-B9C4-C3F2997CF836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8D07E-32EA-4FB8-A10B-1B483183C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90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D07E-32EA-4FB8-A10B-1B483183C9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27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D07E-32EA-4FB8-A10B-1B483183C9C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63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43071E-AD7C-4D1D-A05C-AC8767DB4F74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D0C-8686-411D-B23C-0ECF4394B09D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D30-EEDF-430E-A737-BF4F1D69B0DF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1C21-FC4B-4DBC-9750-39A20A31C0D0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63DB-0936-4138-92AB-E90A8590BDB9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AD4-9E9C-4398-8498-E83C86E75F96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A41F-687E-4329-A2F5-9832BCBBA4DB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726B-F3BD-4257-8BE2-D05B46DEC686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A3EF-ABE2-4799-8F30-D6E7192CF5AD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D460-6D11-420F-8B50-09D602BCB365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565-F7BF-462E-B200-FD01FBAA5763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B8D2-64F4-42E2-AB42-D390D6B2CBA5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B83D-87E5-49D6-9534-CE3C21662A84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D834-C1E5-4D09-BE33-23E6E682231D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8F5A-CA28-4ABA-BFA4-6270530B8D2F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20A2-AE1E-4B43-B536-E90C78C1765A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DB50-3A83-49E4-892A-92CD92BF9E36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E23A57-22F4-4115-A553-9E9258771658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Procedimenti disciplinari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49407" y="3683355"/>
            <a:ext cx="6815669" cy="1320802"/>
          </a:xfrm>
        </p:spPr>
        <p:txBody>
          <a:bodyPr/>
          <a:lstStyle/>
          <a:p>
            <a:r>
              <a:rPr lang="it-IT" dirty="0" smtClean="0"/>
              <a:t>...dal Testo unico 297/94 alla Legge Brunetta (Legge 150/09)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692397" y="5004157"/>
            <a:ext cx="7095547" cy="312906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42555" y="6268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4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90116" y="5940374"/>
            <a:ext cx="7305900" cy="279400"/>
          </a:xfrm>
        </p:spPr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54049" y="570874"/>
            <a:ext cx="940587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Docenti di Ruolo </a:t>
            </a:r>
            <a:r>
              <a:rPr lang="it-IT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dal </a:t>
            </a: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Decreto Legislativo 16 aprile 1994, n. 297 </a:t>
            </a:r>
          </a:p>
          <a:p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(Testo Unico delle disposizioni legislative in materia di istruzione) </a:t>
            </a:r>
          </a:p>
          <a:p>
            <a:endParaRPr lang="it-IT" sz="1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PARTE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III - PERSONALE </a:t>
            </a: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TITOLO I - PERSONALE DOCENTE, EDUCATIVO, DIRETTIVO E ISPETTIVO </a:t>
            </a: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CAPO IV - Disciplina </a:t>
            </a: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Sezione I - Sanzioni disciplinari </a:t>
            </a: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sz="1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Art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492 - Sanzioni (modificato dal DL 28 agosto 1995 n. 361, convertito con modificazioni </a:t>
            </a: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dalla legge 27 ottobre 1995 n. 437) </a:t>
            </a: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1. Fino al riordinamento degli organi collegiali, le sanzioni disciplinari e le relative procedure di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irrogazione sono regolate, </a:t>
            </a:r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per il personale direttivo e docente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dal presente articolo e dagli articoli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seguenti.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2. Al personale predetto, nel caso di violazione dei propri doveri, possono essere inflitte le seguenti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sanzioni disciplinari: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a) la censura;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b) la sospensione dall'insegnamento o dall'ufficio fino a un mese;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c) la sospensione dall'insegnamento o dall'ufficio da oltre un mese a sei mesi;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d) la sospensione dall'insegnamento o dall'ufficio per un periodo di sei mesi e l'utilizzazione,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trascorso il tempo di sospensione, per lo svolgimento di compiti diversi da quelli inerenti alla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funzione docente o direttiva;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e) la destituzione. 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. Per il personale docente il primo grado di sanzione disciplinare è costituito </a:t>
            </a: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dall'avvertimento </a:t>
            </a:r>
          </a:p>
          <a:p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scritto, consistente nel richiamo all'osservanza dei propri doveri. </a:t>
            </a:r>
            <a:endParaRPr lang="it-IT" sz="1400" b="1" u="sng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400" b="1" u="sng" dirty="0"/>
              <a:t> </a:t>
            </a:r>
            <a:endParaRPr lang="it-IT" sz="14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493 – Censura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censura consiste in una dichiarazione di biasimo scritta e motivata, che viene inflitta per </a:t>
            </a:r>
            <a:br>
              <a:rPr lang="it-IT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mancanze non gravi riguardanti i doveri inerenti alla funzione docente o i doveri di ufficio.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494 - Sospensione dall'insegnamento o dall'ufficio fino a un mese </a:t>
            </a: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/>
              <a:t>1. La sospensione dall'insegnamento o dall'ufficio consiste nel divieto di esercitare la funzione </a:t>
            </a:r>
            <a:r>
              <a:rPr lang="it-IT" dirty="0" smtClean="0"/>
              <a:t>docente </a:t>
            </a:r>
            <a:r>
              <a:rPr lang="it-IT" dirty="0"/>
              <a:t>o direttiva, con la perdita del trattamento economico ordinario, salvo quanto disposto </a:t>
            </a:r>
            <a:r>
              <a:rPr lang="it-IT" dirty="0" smtClean="0"/>
              <a:t>dall'articolo </a:t>
            </a:r>
            <a:r>
              <a:rPr lang="it-IT" dirty="0"/>
              <a:t>497. La sospensione dall'insegnamento o dall'ufficio fino a un mese viene inflitta: </a:t>
            </a:r>
          </a:p>
          <a:p>
            <a:pPr marL="0" indent="0">
              <a:buNone/>
            </a:pPr>
            <a:r>
              <a:rPr lang="it-IT" dirty="0"/>
              <a:t>a) </a:t>
            </a:r>
            <a:r>
              <a:rPr lang="it-IT" sz="2500" b="1" u="sng" dirty="0"/>
              <a:t>per atti non conformi alle responsabilità, ai doveri e alla correttezza inerenti alla funzione o per </a:t>
            </a:r>
            <a:r>
              <a:rPr lang="it-IT" sz="2500" b="1" u="sng" dirty="0" smtClean="0"/>
              <a:t>gravi </a:t>
            </a:r>
            <a:r>
              <a:rPr lang="it-IT" sz="2500" b="1" u="sng" dirty="0"/>
              <a:t>negligenze in servizio; </a:t>
            </a:r>
          </a:p>
          <a:p>
            <a:pPr marL="0" indent="0">
              <a:buNone/>
            </a:pPr>
            <a:r>
              <a:rPr lang="it-IT" sz="2500" b="1" u="sng" dirty="0"/>
              <a:t>b) per violazione del segreto d'ufficio inerente ad atti o attività non soggetti a pubblicità; </a:t>
            </a:r>
          </a:p>
          <a:p>
            <a:pPr marL="0" indent="0">
              <a:buNone/>
            </a:pPr>
            <a:r>
              <a:rPr lang="it-IT" dirty="0"/>
              <a:t>c</a:t>
            </a:r>
            <a:r>
              <a:rPr lang="it-IT" sz="2500" b="1" dirty="0"/>
              <a:t>) </a:t>
            </a:r>
            <a:r>
              <a:rPr lang="it-IT" sz="2500" b="1" u="sng" dirty="0"/>
              <a:t>per avere omesso di compiere gli atti dovuti in relazione ai doveri di vigilanza.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495 - Sospensione dall'insegnamento o dall'ufficio da oltre un mese a sei mesi </a:t>
            </a:r>
            <a:r>
              <a:rPr lang="it-IT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(fino a sei mesi)</a:t>
            </a:r>
            <a:endParaRPr lang="it-IT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/>
              <a:t>1. La sospensione dall'insegnamento o dall'ufficio da oltre un mese a sei mesi è inflitta: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</a:t>
            </a:r>
            <a:r>
              <a:rPr lang="it-IT" dirty="0"/>
              <a:t>) </a:t>
            </a:r>
            <a:r>
              <a:rPr lang="it-IT" sz="2500" b="1" u="sng" dirty="0"/>
              <a:t>nei casi previsti dall'articolo 494 qualora le infrazioni abbiano carattere di particolare gravità; </a:t>
            </a:r>
          </a:p>
          <a:p>
            <a:pPr marL="0" indent="0">
              <a:buNone/>
            </a:pPr>
            <a:r>
              <a:rPr lang="it-IT" sz="2500" b="1" u="sng" dirty="0"/>
              <a:t>b) per uso dell'impiego ai fini di interesse personale; </a:t>
            </a:r>
          </a:p>
          <a:p>
            <a:pPr marL="0" indent="0">
              <a:buNone/>
            </a:pPr>
            <a:r>
              <a:rPr lang="it-IT" sz="2500" b="1" u="sng" dirty="0"/>
              <a:t>c) per atti in violazione dei propri doveri che pregiudichino il regolare funzionamento della scuola e </a:t>
            </a:r>
            <a:r>
              <a:rPr lang="it-IT" sz="2500" b="1" u="sng" dirty="0" smtClean="0"/>
              <a:t>per </a:t>
            </a:r>
            <a:r>
              <a:rPr lang="it-IT" sz="2500" b="1" u="sng" dirty="0"/>
              <a:t>concorso negli stessi atti; </a:t>
            </a:r>
          </a:p>
          <a:p>
            <a:pPr marL="0" indent="0">
              <a:buNone/>
            </a:pPr>
            <a:r>
              <a:rPr lang="it-IT" sz="2500" b="1" u="sng" dirty="0"/>
              <a:t>d) per abuso di autorità. 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460326" y="1139506"/>
            <a:ext cx="714097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Art. 496 - Sospensione dall'insegnamento o dall'ufficio per un periodo di sei mesi e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utilizzazione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compiti diversi 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La sanzione della sospensione dall'insegnamento o dall'ufficio per un periodo di sei mesi e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l'utilizzazione, dopo che sia trascorso il tempo di sospensione, nello svolgimento di compiti diversi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 quelli inerenti alla funzione docente o a quella direttiva connessa al rapporto educativo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è inflitta </a:t>
            </a:r>
          </a:p>
          <a:p>
            <a:pPr>
              <a:spcAft>
                <a:spcPts val="0"/>
              </a:spcAft>
            </a:pP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 il compimento di uno o più atti di particolare gravità integranti reati puniti con pena detentiva </a:t>
            </a:r>
          </a:p>
          <a:p>
            <a:pPr>
              <a:spcAft>
                <a:spcPts val="0"/>
              </a:spcAft>
            </a:pP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non inferiore nel massimo a tre anni, per i quali sia stata pronunciata sentenza irrevocabile di </a:t>
            </a:r>
          </a:p>
          <a:p>
            <a:pPr>
              <a:spcAft>
                <a:spcPts val="0"/>
              </a:spcAft>
            </a:pP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condanna ovvero sentenza di condanna nel giudizio di primo grado confermata in grado di appello, </a:t>
            </a:r>
          </a:p>
          <a:p>
            <a:pPr>
              <a:spcAft>
                <a:spcPts val="0"/>
              </a:spcAft>
            </a:pP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 in ogni altro caso in cui sia stata inflitta la pena accessoria dell'interdizione temporanea dai </a:t>
            </a:r>
          </a:p>
          <a:p>
            <a:pPr>
              <a:spcAft>
                <a:spcPts val="0"/>
              </a:spcAft>
            </a:pP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pubblici uffici o della sospensione dall'esercizio della potestà dei genitori. </a:t>
            </a:r>
            <a:r>
              <a:rPr lang="it-IT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ogni caso gli atti per i </a:t>
            </a:r>
          </a:p>
          <a:p>
            <a:pPr>
              <a:spcAft>
                <a:spcPts val="0"/>
              </a:spcAft>
            </a:pPr>
            <a:r>
              <a:rPr lang="it-IT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quali è inflitta la sanzione devono essere non conformi ai doveri specifici inerenti alla funzione e </a:t>
            </a:r>
          </a:p>
          <a:p>
            <a:pPr>
              <a:spcAft>
                <a:spcPts val="0"/>
              </a:spcAft>
            </a:pPr>
            <a:r>
              <a:rPr lang="it-IT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denotare l'incompatibilità del soggetto a svolgere i compiti del proprio ufficio nell'esplicazione del </a:t>
            </a:r>
            <a:r>
              <a:rPr lang="it-IT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rapporto </a:t>
            </a:r>
            <a:r>
              <a:rPr lang="it-IT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educativo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decreto del Ministro della pubblica istruzione sono disposti i compiti diversi, di </a:t>
            </a:r>
          </a:p>
          <a:p>
            <a:pPr>
              <a:spcAft>
                <a:spcPts val="0"/>
              </a:spcAft>
            </a:pP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corrispondente qualifica funzionale, presso l'Amministrazione centrale o gli uffici scolastici regionali </a:t>
            </a:r>
          </a:p>
          <a:p>
            <a:pPr>
              <a:spcAft>
                <a:spcPts val="0"/>
              </a:spcAft>
            </a:pP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 provinciali, ai quali è assegnato il personale che ha riportato detta sanzione.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In corrispondenza del numero delle unità di personale utilizzate in compiti diversi ai sensi del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presente articolo, sono lasciati vacanti altrettanti posti nel contingente previsto dall'articolo 456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comma 1. </a:t>
            </a:r>
            <a:endParaRPr lang="it-IT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687132" y="1249251"/>
            <a:ext cx="69141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Art. 497 - Effetti della sospensione dall'insegnamento o dall'ufficio 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sospensione dall'insegnamento o dall'ufficio di cui all'articolo 494 comporta il ritardo di un </a:t>
            </a: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anno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nell'attribuzione dell'aumento periodico dello stipendio.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La sospensione dall'insegnamento o dall'ufficio di cui all'articolo 495, se non superiore a tre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mesi, comporta il ritardo di due anni nell'aumento periodico dello stipendio; tale ritardo e elevato a 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tre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anni se la sospensione è superiore a tre mesi.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Il ritardo di cui ai commi 1 e 2 ha luogo a decorrere dalla data in cui verrebbe a scadere il primo 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aumento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successivo alla punizione inflitta.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Per un biennio dalla data in cui è irrogata la sospensione da uno a tre mesi o per un triennio, se </a:t>
            </a:r>
            <a:r>
              <a:rPr lang="it-IT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sospensione è superiore a tre mesi, il personale direttivo e docente non può ottenere il </a:t>
            </a:r>
          </a:p>
          <a:p>
            <a:pPr>
              <a:spcAft>
                <a:spcPts val="0"/>
              </a:spcAft>
            </a:pPr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passaggio anticipato a classi superiori di stipendio; non può altresì partecipare a concorsi per </a:t>
            </a:r>
          </a:p>
          <a:p>
            <a:pPr>
              <a:spcAft>
                <a:spcPts val="0"/>
              </a:spcAft>
            </a:pPr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l'accesso a carriera superiore, ai quali va ammesso con riserva se è pendente ricorso avverso il </a:t>
            </a:r>
          </a:p>
          <a:p>
            <a:pPr>
              <a:spcAft>
                <a:spcPts val="0"/>
              </a:spcAft>
            </a:pPr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provvedimento che ha inflitto la sanzione.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Il tempo di sospensione dall'insegnamento o dall'ufficio è detratto dal computo dell'anzianità di 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carriera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Il servizio prestato nell'anno non viene valutato ai fini della progressione economica e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dell'anzianità richiesta per l'ammissione ai concorsi direttivo e ispettivo nei confronti del personale 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abbia riportato in quell'anno una sanzione disciplinare superiore alla censura, salvo i maggiori 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effetti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della sanzione irrogata. </a:t>
            </a:r>
            <a:endParaRPr lang="it-IT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253803" y="2421228"/>
            <a:ext cx="66841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Art. 498 – Destituzione 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La destituzione, che consiste nella cessazione dal rapporto d'impiego, è inflitta: </a:t>
            </a:r>
          </a:p>
          <a:p>
            <a:pPr>
              <a:spcAft>
                <a:spcPts val="0"/>
              </a:spcAft>
            </a:pP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per atti che siano in grave contrasto con i doveri inerenti alla funzione; </a:t>
            </a:r>
          </a:p>
          <a:p>
            <a:pPr>
              <a:spcAft>
                <a:spcPts val="0"/>
              </a:spcAft>
            </a:pP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per attività dolosa che abbia portato grave pregiudizio alla scuola, alla pubblica </a:t>
            </a:r>
          </a:p>
          <a:p>
            <a:pPr>
              <a:spcAft>
                <a:spcPts val="0"/>
              </a:spcAft>
            </a:pP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amministrazione, agli alunni, alle famiglie; </a:t>
            </a:r>
          </a:p>
          <a:p>
            <a:pPr>
              <a:spcAft>
                <a:spcPts val="0"/>
              </a:spcAft>
            </a:pP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per illecito uso o distrazione dei beni della scuola o di somme amministrate o tenute in deposito, </a:t>
            </a:r>
            <a:r>
              <a:rPr lang="it-IT" sz="1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 concorso negli stessi fatti o per tolleranza di tali atti commessi da altri operatori della </a:t>
            </a:r>
            <a:r>
              <a:rPr lang="it-IT" sz="1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medesima </a:t>
            </a: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scuola o ufficio, sui quali, in relazione alla funzione, si abbiano compiti di vigilanza; </a:t>
            </a:r>
          </a:p>
          <a:p>
            <a:pPr>
              <a:spcAft>
                <a:spcPts val="0"/>
              </a:spcAft>
            </a:pP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d) per gravi atti di inottemperanza a disposizioni legittime commessi pubblicamente nell'esercizio </a:t>
            </a:r>
            <a:r>
              <a:rPr lang="it-IT" sz="1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delle </a:t>
            </a: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funzioni, o per concorso negli stessi; </a:t>
            </a:r>
          </a:p>
          <a:p>
            <a:pPr>
              <a:spcAft>
                <a:spcPts val="0"/>
              </a:spcAft>
            </a:pP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e) per richieste o accettazione di compensi o benefici in relazione ad affari trattati per ragioni di </a:t>
            </a:r>
            <a:r>
              <a:rPr lang="it-IT" sz="1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servizio</a:t>
            </a: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>
              <a:spcAft>
                <a:spcPts val="0"/>
              </a:spcAft>
            </a:pPr>
            <a:r>
              <a:rPr lang="it-IT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f) per gravi abusi di autorità. </a:t>
            </a:r>
            <a:endParaRPr lang="it-IT" sz="14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743200" y="19304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Art. 499 – Recidiva </a:t>
            </a:r>
            <a:endParaRPr lang="it-IT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caso di recidiva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una infrazione disciplinare della stessa specie di quella per cui sia stata 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inflitta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sanzione dell'avvertimento o della censura,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 inflitta rispettivamente la sanzione </a:t>
            </a: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immediatamente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più grave di quella prevista per l'infrazione commessa.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caso di recidiva in </a:t>
            </a:r>
            <a:r>
              <a:rPr lang="it-IT" sz="1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una </a:t>
            </a:r>
            <a:r>
              <a:rPr lang="it-IT" sz="12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infrazione della stessa specie di quella per la quale sia stata inflitta la sanzione di cui alla lettera b), alla lettera c) o alla lettera d) del comma 2 dell'articolo 492, va inflitta, rispettivamente, la sanzione prevista per la infrazione commessa nella misura massima; nel caso in cui tale misura massima sia stata già irrogata, la sanzione prevista per l'infrazione commessa può essere aumentata sino a </a:t>
            </a:r>
          </a:p>
          <a:p>
            <a:pPr>
              <a:spcAft>
                <a:spcPts val="0"/>
              </a:spcAft>
            </a:pPr>
            <a:r>
              <a:rPr lang="it-IT" sz="12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terzo. </a:t>
            </a:r>
            <a:endParaRPr lang="it-IT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983346" y="1171977"/>
            <a:ext cx="661795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Art. 500 - Assegno alimentare </a:t>
            </a:r>
            <a:endParaRPr lang="it-IT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it-IT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Nel periodo di sospensione dall'ufficio è concesso un assegno alimentare in misura pari alla metà dello stipendio, oltre agli assegni per carichi di famiglia. </a:t>
            </a: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La concessione dell'assegno alimentare va disposta dalla stessa autorità competente ad infliggere la sanzione. </a:t>
            </a:r>
          </a:p>
          <a:p>
            <a:pPr>
              <a:spcAft>
                <a:spcPts val="0"/>
              </a:spcAft>
            </a:pPr>
            <a:endParaRPr lang="it-IT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Art. 501 – Riabilitazione </a:t>
            </a:r>
            <a:endParaRPr lang="it-IT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it-IT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Trascorsi due anni dalla data dell'atto con cui fu inflitta la sanzione disciplinare, il dipendente che, a giudizio del comitato per la valutazione del servizio, abbia mantenuto condotta meritevole, può chiedere che siano resi nulli gli effetti della sanzione, esclusa ogni efficacia retroattiva. </a:t>
            </a: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Il termine di cui al comma 1 è fissato in cinque anni per il personale che ha riportato la sanzione di cui all'articolo 492, comma 2, lettera d). </a:t>
            </a:r>
          </a:p>
          <a:p>
            <a:pPr>
              <a:spcAft>
                <a:spcPts val="0"/>
              </a:spcAft>
            </a:pPr>
            <a:endParaRPr lang="it-IT" sz="1400" b="1" dirty="0" smtClean="0"/>
          </a:p>
          <a:p>
            <a:pPr>
              <a:spcAft>
                <a:spcPts val="0"/>
              </a:spcAft>
            </a:pPr>
            <a:r>
              <a:rPr lang="it-IT" sz="1400" b="1" dirty="0" smtClean="0"/>
              <a:t>Gli art da 502 a 507 risultano abrogati dal </a:t>
            </a:r>
            <a:r>
              <a:rPr lang="it-IT" sz="1400" b="1" dirty="0" err="1" smtClean="0"/>
              <a:t>D.L.vo</a:t>
            </a:r>
            <a:r>
              <a:rPr lang="it-IT" sz="1400" b="1" dirty="0" smtClean="0"/>
              <a:t> 150/09 </a:t>
            </a:r>
          </a:p>
          <a:p>
            <a:pPr>
              <a:spcAft>
                <a:spcPts val="0"/>
              </a:spcAft>
            </a:pPr>
            <a:endParaRPr lang="it-IT" sz="1200" dirty="0" smtClean="0"/>
          </a:p>
          <a:p>
            <a:pPr>
              <a:spcAft>
                <a:spcPts val="0"/>
              </a:spcAft>
            </a:pP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508 - Incompatibilità </a:t>
            </a: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Al personale docente non è consentito impartire lezioni private ad alunni del proprio istituto. </a:t>
            </a:r>
          </a:p>
          <a:p>
            <a:pPr>
              <a:spcAft>
                <a:spcPts val="0"/>
              </a:spcAft>
            </a:pP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Il personale docente, ove assuma lezioni private, è tenuto ad informare il direttore didattico o il preside, al quale deve altresì comunicare il nome degli alunni e la loro provenienza.</a:t>
            </a:r>
          </a:p>
          <a:p>
            <a:pPr>
              <a:spcAft>
                <a:spcPts val="0"/>
              </a:spcAft>
            </a:pPr>
            <a:r>
              <a:rPr lang="it-IT" sz="1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………………</a:t>
            </a:r>
          </a:p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15. 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 personale docente è consentito, previa autorizzazione del direttore didattico o del preside, l'esercizio di libere professioni che non siano di pregiudizio all'assolvimento di tutte le attività inerenti alla funzione docente e siano compatibili con l'orario di insegnamento e di servizio. </a:t>
            </a:r>
          </a:p>
          <a:p>
            <a:pPr>
              <a:spcAft>
                <a:spcPts val="0"/>
              </a:spcAft>
            </a:pPr>
            <a:endParaRPr lang="it-IT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338139" y="873028"/>
            <a:ext cx="7572777" cy="611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COSA CAMBIA nel </a:t>
            </a:r>
            <a:r>
              <a:rPr lang="it-IT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Dlgs.165 </a:t>
            </a:r>
            <a:r>
              <a:rPr lang="it-IT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30/03/2001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D.lgs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N° 150  del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27/10/2009</a:t>
            </a:r>
            <a:r>
              <a:rPr lang="it-IT" sz="2000" b="1" dirty="0">
                <a:latin typeface="TimesNewRoman,Bold"/>
              </a:rPr>
              <a:t> </a:t>
            </a:r>
            <a:endParaRPr lang="it-IT" sz="2000" b="1" dirty="0" smtClean="0">
              <a:latin typeface="TimesNewRoman,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TimesNewRoman,Bold"/>
              </a:rPr>
              <a:t>( </a:t>
            </a:r>
            <a:r>
              <a:rPr lang="it-IT" sz="2000" b="1" dirty="0">
                <a:latin typeface="TimesNewRoman,Bold"/>
              </a:rPr>
              <a:t>in attuazione della Legge n.15 del 4 marzo </a:t>
            </a:r>
            <a:r>
              <a:rPr lang="it-IT" sz="2000" b="1" dirty="0" smtClean="0">
                <a:latin typeface="TimesNewRoman,Bold"/>
              </a:rPr>
              <a:t>2009)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iene </a:t>
            </a: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disapplicato</a:t>
            </a:r>
            <a:endParaRPr lang="it-IT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 comma 2  dell’ art. 2 in cui venivano derogati ai  contratti o accordi collettivi tutto ciò che riguardava i rapporti di lavoro delle pubbliche amministrazioni. </a:t>
            </a:r>
            <a:endParaRPr lang="it-IT" sz="12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Viene sostituito l’art. 55 </a:t>
            </a:r>
            <a:r>
              <a:rPr lang="it-IT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dall'art</a:t>
            </a:r>
            <a:r>
              <a:rPr lang="it-IT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68 del d.lgs. n. 150 del </a:t>
            </a:r>
            <a:r>
              <a:rPr lang="it-IT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  Art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55. Sanzioni disciplinari e </a:t>
            </a:r>
            <a:r>
              <a:rPr lang="it-IT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responsabilità </a:t>
            </a:r>
            <a:r>
              <a:rPr lang="it-IT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sostituito dall'art. 68 del d.lgs. n. 150 del </a:t>
            </a:r>
            <a:r>
              <a:rPr lang="it-IT" sz="12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2009)</a:t>
            </a:r>
            <a:endParaRPr lang="it-IT" sz="1200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   Poi dopo l’art .55 </a:t>
            </a:r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Dlgs</a:t>
            </a:r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165/01  </a:t>
            </a:r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inseriti i seguenti artt.:</a:t>
            </a:r>
            <a:endParaRPr lang="it-IT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55-</a:t>
            </a: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 (Forme e termini del procedimento disciplinare)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55-</a:t>
            </a:r>
            <a:r>
              <a:rPr lang="it-IT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 (Rapporti fra procedimento disciplinare e procedimento penale)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55-</a:t>
            </a:r>
            <a:r>
              <a:rPr lang="it-IT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quater (Licenziamento disciplinare)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55-</a:t>
            </a:r>
            <a:r>
              <a:rPr lang="it-IT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sexies (Responsabilità disciplinare per condotte pregiudizievoli per l'amministrazione e limitazione della responsabilità per l'esercizio dell'azione disciplinare)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55-</a:t>
            </a:r>
            <a:r>
              <a:rPr lang="it-IT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septies Controlli sulle assenze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55-</a:t>
            </a: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octies Permanente inidoneità psicofisica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55-</a:t>
            </a: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novies Identificazione del personale a contatto con il pubblico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779362" y="1788710"/>
            <a:ext cx="7662928" cy="382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imesNewRoman,Bold"/>
              </a:rPr>
              <a:t> </a:t>
            </a:r>
            <a:r>
              <a:rPr lang="it-IT" sz="2800" b="1" dirty="0" err="1" smtClean="0">
                <a:latin typeface="TimesNewRoman,Bold"/>
              </a:rPr>
              <a:t>D.lgs</a:t>
            </a:r>
            <a:r>
              <a:rPr lang="it-IT" sz="2800" b="1" dirty="0" smtClean="0">
                <a:latin typeface="TimesNewRoman,Bold"/>
              </a:rPr>
              <a:t> 150/09</a:t>
            </a:r>
          </a:p>
          <a:p>
            <a:r>
              <a:rPr lang="it-IT" b="1" dirty="0" smtClean="0">
                <a:latin typeface="TimesNewRoman,Bold"/>
              </a:rPr>
              <a:t>…vediamo gli artt.  </a:t>
            </a:r>
            <a:r>
              <a:rPr lang="it-IT" b="1" dirty="0">
                <a:latin typeface="TimesNewRoman,Bold"/>
              </a:rPr>
              <a:t>d</a:t>
            </a:r>
            <a:r>
              <a:rPr lang="it-IT" b="1" dirty="0" smtClean="0">
                <a:latin typeface="TimesNewRoman,Bold"/>
              </a:rPr>
              <a:t>al 67 al 73 del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D.lgs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N° 150  del 27/10/2009</a:t>
            </a:r>
            <a:r>
              <a:rPr lang="it-IT" b="1" dirty="0">
                <a:latin typeface="TimesNewRoman,Bold"/>
              </a:rPr>
              <a:t> ( in attuazione della Legge n.15 del 4 marzo 2009)</a:t>
            </a:r>
          </a:p>
          <a:p>
            <a:endParaRPr lang="it-IT" b="1" dirty="0">
              <a:latin typeface="TimesNewRoman,Bold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CAPO V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Sanzioni disciplinari e responsabilità dei dipendenti pubblici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67.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Oggetto e finalità</a:t>
            </a:r>
            <a:endParaRPr lang="it-IT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In attuazione dell'articolo 7 della legge 4 marzo 2009, n. 15, 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disposizioni del presente Capo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recano modifiche in materia di sanzioni disciplinari e responsabilità dei dipendenti delle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amministrazioni pubbliche in relazione ai rapporti di lavoro di cui all'articolo 2, comma 2,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decreto legislativo n. 165 del 2001, al fine di potenziare il livello di efficienza degli uffici pubblici 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contrastare i fenomeni di scarsa produttività ed assenteismo.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Resta ferma la devoluzione al giudice ordinario delle controversie relative al procedimento e </a:t>
            </a:r>
            <a:r>
              <a:rPr lang="it-IT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sanzioni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disciplinari, ai sensi dell'articolo 63 del decreto legislativo n. 165 del </a:t>
            </a:r>
            <a:r>
              <a:rPr lang="it-IT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446985" y="553792"/>
            <a:ext cx="8603087" cy="569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68.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Ambito di applicazione, codice disciplinare, procedure di conciliazione</a:t>
            </a:r>
            <a:endParaRPr lang="it-IT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L'articolo 55 del decreto legislativo 30 marzo 2001, n. 165,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sostituito dal seguente: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55 </a:t>
            </a: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(Responsabilità, infrazioni e sanzioni, procedure conciliative</a:t>
            </a:r>
            <a:r>
              <a:rPr lang="it-IT" sz="105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disposizioni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presente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articolo e di quelli seguenti, fino all'articolo 55-</a:t>
            </a:r>
            <a:r>
              <a:rPr lang="it-IT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octies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costituiscono </a:t>
            </a:r>
            <a:endParaRPr lang="it-IT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norme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imperative,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sensi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per gli effetti degli articoli 1339 e 1419, secondo comma, del codice civile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si applicano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rapporti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lavoro di cui all'articolo 2, comma 2, alle dipendenze delle amministrazioni </a:t>
            </a:r>
            <a:endParaRPr lang="it-IT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pubbliche di cui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all'articolo 1, comma 2.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Ferma la disciplina in materia di responsabilità civile, amministrativa, penale e contabile, ai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rapporti di lavoro di cui al comma 1 si applica l'articolo 2106 del codice civile. Salvo quanto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previsto dalle disposizioni del presente Capo, la tipologia delle infrazioni e delle relative sanzioni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endParaRPr lang="it-IT" sz="105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definita dai contratti collettivi. La pubblicazione sul sito istituzionale dell'amministrazione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codice disciplinare, recante l'indicazione delle predette infrazioni e relative sanzioni, equivale a tutti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effetti alla sua affissione all'ingresso della sede di lavoro.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 contrattazione collettiva non può istituire procedure di impugnazione dei provvedimenti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disciplinari. Resta salva la facoltà di disciplinare mediante i contratti collettivi procedure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conciliazione non obbligatoria, fuori dei casi per i quali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prevista la sanzione disciplinare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licenziamento, da instaurarsi e concludersi entro un termine non superiore a trenta giorni dalla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contestazione dell'addebito e comunque prima dell'irrogazione della sanzione.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sanzione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concordemente determinata all'esito di tali procedure non può essere di specie diversa da quella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prevista, dalla legge o dal contratto collettivo, per l'infrazione per la quale si procede e non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endParaRPr lang="it-IT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soggetta ad impugnazione. I termini del procedimento disciplinare restano sospesi dalla data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apertura della procedura conciliativa e riprendono a decorrere nel caso di conclusione con esito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negativo. Il contratto collettivo definisce gli atti della procedura conciliativa che ne determinano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l'inizio e la conclusione.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Fermo quanto previsto nell'articolo 21, per le infrazioni disciplinari ascrivibili al dirigente ai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 degli articoli 55-</a:t>
            </a:r>
            <a:r>
              <a:rPr lang="it-IT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comma 7, e 55-</a:t>
            </a:r>
            <a:r>
              <a:rPr lang="it-IT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sexies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comma 3, si applicano, ove non diversamente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stabilito dal contratto collettivo, le disposizioni di cui al comma 4 del predetto articolo 55-</a:t>
            </a:r>
            <a:r>
              <a:rPr lang="it-IT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 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determinazioni conclusive del procedimento sono adottate dal dirigente generale o titolare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incarico conferito ai sensi dell'articolo 19, comma 3.».</a:t>
            </a:r>
            <a:endParaRPr lang="it-IT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19707" y="1584101"/>
            <a:ext cx="70644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AL PERSONALE  DOCENTE</a:t>
            </a:r>
            <a:b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AL PERSONALE  ATA </a:t>
            </a:r>
            <a:b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ALL’ALBO DELL’ISTITUTO</a:t>
            </a:r>
            <a:b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AL SITO WEB DELL’ISTITUTO</a:t>
            </a:r>
            <a:b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it-I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OGGETTO : CODICI DISCIPLINARI                    </a:t>
            </a:r>
            <a:endParaRPr lang="it-I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IL DIRIGENTE SCOLASTICO</a:t>
            </a:r>
          </a:p>
          <a:p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VISTO  il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Dlgs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16.4.1994 , n. 297;</a:t>
            </a:r>
            <a:b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VISTO  il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Dec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Leg.vo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n° 165/2001, art.25;</a:t>
            </a:r>
            <a:b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VISTO  il D.P.R. n° 275/1999;</a:t>
            </a:r>
            <a:b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VISTO  il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Dlgs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150/2009, art.68;</a:t>
            </a:r>
            <a:b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VISTO  l’art. 95 comma 9 del Contratto Collettivo di lavoro del comparto scuola firmato il  29 novembre 2007 ;</a:t>
            </a:r>
          </a:p>
          <a:p>
            <a:pPr algn="ctr"/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DISPONE</a:t>
            </a:r>
          </a:p>
          <a:p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 siano pubblicati sul sito web della scuola i seguenti documenti: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Circolare Ministeriale N.88 ( e relativi allegati) dell’8-11-2010;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Codice 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disciplinare di cui agli artt. dal 92 al 95 del C.C.N.L. del 29-11-2007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Codice Disciplinare per il personale docente (Art. 91 CCNL 2007 – </a:t>
            </a:r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Rinvio al Decreto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Leg.vo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16 aprile 1994 , n. 297)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Codice disciplinare dei dipendenti pubblici di cui al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D.lgvo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150/09 (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arrt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dal 67 al  73)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Codice disciplinare  (art. 16 del CCNL Area V)</a:t>
            </a:r>
          </a:p>
          <a:p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 suddette circolari vengono  affisse all’albo dei plessi scolastici </a:t>
            </a:r>
          </a:p>
          <a:p>
            <a: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Vista l’importanza delle circolari sarà cura dei Responsabili di plesso far firmare tutto il personale Docente e ATA </a:t>
            </a:r>
            <a:r>
              <a:rPr lang="it-IT" sz="1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p.p.v</a:t>
            </a:r>
            <a:r>
              <a:rPr lang="it-IT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it-IT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DIRIGENTE SCOLASTICO</a:t>
            </a:r>
            <a:b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Prof.ssa Caterina Policicchio </a:t>
            </a:r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828800" y="1017430"/>
            <a:ext cx="7315200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</a:rPr>
              <a:t>Art. 69.</a:t>
            </a:r>
          </a:p>
          <a:p>
            <a:r>
              <a:rPr lang="it-IT" sz="1050" i="1" dirty="0">
                <a:latin typeface="Times New Roman" panose="02020603050405020304" pitchFamily="18" charset="0"/>
              </a:rPr>
              <a:t>Disposizioni relative al procedimento disciplinare</a:t>
            </a:r>
          </a:p>
          <a:p>
            <a:r>
              <a:rPr lang="it-IT" sz="1050" dirty="0">
                <a:latin typeface="Times New Roman" panose="02020603050405020304" pitchFamily="18" charset="0"/>
              </a:rPr>
              <a:t>1</a:t>
            </a:r>
            <a:r>
              <a:rPr lang="it-IT" sz="1050" b="1" dirty="0">
                <a:latin typeface="Times New Roman" panose="02020603050405020304" pitchFamily="18" charset="0"/>
              </a:rPr>
              <a:t>. Dopo l'articolo 55 del decreto legislativo n. 165 del 2001 sono inseriti i seguenti:</a:t>
            </a:r>
          </a:p>
          <a:p>
            <a:r>
              <a:rPr lang="it-IT" sz="1050" b="1" dirty="0">
                <a:latin typeface="Times New Roman" panose="02020603050405020304" pitchFamily="18" charset="0"/>
              </a:rPr>
              <a:t>«</a:t>
            </a:r>
            <a:r>
              <a:rPr lang="it-IT" sz="1050" b="1" u="sng" dirty="0">
                <a:latin typeface="Times New Roman" panose="02020603050405020304" pitchFamily="18" charset="0"/>
              </a:rPr>
              <a:t>Art. 55-</a:t>
            </a:r>
            <a:r>
              <a:rPr lang="it-IT" sz="1050" b="1" i="1" u="sng" dirty="0">
                <a:latin typeface="Times New Roman" panose="02020603050405020304" pitchFamily="18" charset="0"/>
              </a:rPr>
              <a:t>bis (Forme e termini del procedimento disciplinare)</a:t>
            </a:r>
            <a:r>
              <a:rPr lang="it-IT" sz="1050" b="1" u="sng" dirty="0">
                <a:latin typeface="Times New Roman" panose="02020603050405020304" pitchFamily="18" charset="0"/>
              </a:rPr>
              <a:t>. - 1. Per le infrazioni di minore</a:t>
            </a:r>
          </a:p>
          <a:p>
            <a:r>
              <a:rPr lang="it-IT" sz="1050" b="1" u="sng" dirty="0">
                <a:latin typeface="Times New Roman" panose="02020603050405020304" pitchFamily="18" charset="0"/>
              </a:rPr>
              <a:t>gravità, per le quali </a:t>
            </a:r>
            <a:r>
              <a:rPr lang="it-IT" sz="1050" b="1" u="sng" dirty="0" err="1">
                <a:latin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</a:rPr>
              <a:t> prevista l'irrogazione di sanzioni superiori al rimprovero verbale ed inferiori</a:t>
            </a:r>
          </a:p>
          <a:p>
            <a:r>
              <a:rPr lang="it-IT" sz="1050" b="1" u="sng" dirty="0">
                <a:latin typeface="Times New Roman" panose="02020603050405020304" pitchFamily="18" charset="0"/>
              </a:rPr>
              <a:t>alla sospensione dal servizio con privazione della retribuzione per più di dieci giorni, il</a:t>
            </a:r>
          </a:p>
          <a:p>
            <a:r>
              <a:rPr lang="it-IT" sz="1050" b="1" u="sng" dirty="0">
                <a:latin typeface="Times New Roman" panose="02020603050405020304" pitchFamily="18" charset="0"/>
              </a:rPr>
              <a:t>procedimento disciplinare, se il responsabile della struttura ha qualifica dirigenziale, si svolge</a:t>
            </a:r>
          </a:p>
          <a:p>
            <a:r>
              <a:rPr lang="it-IT" sz="1050" b="1" u="sng" dirty="0">
                <a:latin typeface="Times New Roman" panose="02020603050405020304" pitchFamily="18" charset="0"/>
              </a:rPr>
              <a:t>secondo le disposizioni del comma 2. Quando il responsabile della struttura non ha qualifica</a:t>
            </a:r>
          </a:p>
          <a:p>
            <a:r>
              <a:rPr lang="it-IT" sz="1050" b="1" u="sng" dirty="0">
                <a:latin typeface="Times New Roman" panose="02020603050405020304" pitchFamily="18" charset="0"/>
              </a:rPr>
              <a:t>dirigenziale o comunque per le infrazioni punibili con sanzioni più gravi di quelle indicate nel</a:t>
            </a:r>
          </a:p>
          <a:p>
            <a:r>
              <a:rPr lang="it-IT" sz="1050" b="1" u="sng" dirty="0">
                <a:latin typeface="Times New Roman" panose="02020603050405020304" pitchFamily="18" charset="0"/>
              </a:rPr>
              <a:t>primo periodo, il procedimento disciplinare si svolge secondo le disposizioni del comma 4. Alle</a:t>
            </a:r>
          </a:p>
          <a:p>
            <a:r>
              <a:rPr lang="it-IT" sz="1050" b="1" u="sng" dirty="0">
                <a:latin typeface="Times New Roman" panose="02020603050405020304" pitchFamily="18" charset="0"/>
              </a:rPr>
              <a:t>infrazioni per le quali </a:t>
            </a:r>
            <a:r>
              <a:rPr lang="it-IT" sz="1050" b="1" u="sng" dirty="0" err="1">
                <a:latin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</a:rPr>
              <a:t> previsto il rimprovero verbale si applica la disciplina stabilita dal contratto</a:t>
            </a:r>
          </a:p>
          <a:p>
            <a:r>
              <a:rPr lang="it-IT" sz="1050" b="1" u="sng" dirty="0">
                <a:latin typeface="Times New Roman" panose="02020603050405020304" pitchFamily="18" charset="0"/>
              </a:rPr>
              <a:t>collettivo</a:t>
            </a:r>
            <a:r>
              <a:rPr lang="it-IT" sz="1050" b="1" u="sng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it-IT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responsabile, con qualifica dirigenziale, della struttura in cui il dipendente lavora, anche in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posizione di comando o di fuori ruolo, quando ha notizia di comportamenti punibili con taluna delle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sanzioni disciplinari di cui al comma 1, primo periodo, senza indugio e comunque non oltre venti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giorni contesta per iscritto l'addebito al dipendente medesimo e lo convoca per il contraddittorio a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difesa, con l'eventuale assistenza di un procuratore ovvero di un rappresentante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dell'associazione sindacale cui il lavoratore aderisce o conferisce mandato, con un preavviso di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almeno dieci giorni. Entro il termine fissato, il dipendente convocato, se non intende presentarsi,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può inviare una memoria scritta o, in caso di grave ed oggettivo impedimento, formulare motivata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istanza di rinvio del termine per l'esercizio della sua difesa. Dopo l'espletamento dell'eventuale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ulteriore attività istruttoria, il responsabile della struttura conclude il procedimento, con l'atto di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archiviazione o di irrogazione della sanzione, entro sessanta giorni dalla contestazione dell'addebito.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di differimento superiore a dieci giorni del termine a difesa, per impedimento del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dipendente, il termine per la conclusione del procedimento </a:t>
            </a:r>
            <a:r>
              <a:rPr lang="it-IT" sz="1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</a:t>
            </a:r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prorogato in misura corrispondente. Il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differimento può essere disposto per una sola volta nel corso del procedimento. La violazione dei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termini stabiliti nel presente comma comporta, per l'amministrazione, la decadenza dall'azione</a:t>
            </a:r>
          </a:p>
          <a:p>
            <a:r>
              <a:rPr lang="it-IT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disciplinare ovvero, per il dipendente, dall'esercizio del diritto di difesa</a:t>
            </a:r>
            <a:r>
              <a:rPr lang="it-IT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-193184" y="9799835"/>
            <a:ext cx="11372045" cy="641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69.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Disposizioni relative al procedimento disciplinare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Dopo l'articolo 55 del decreto legislativo n. 165 del 2001 sono inseriti i seguenti: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«Art. 55-</a:t>
            </a:r>
            <a:r>
              <a:rPr lang="it-IT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 (Forme e termini del procedimento disciplinare)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- 1. Per le infrazioni di minore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gravità, per le quali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prevista l'irrogazione di sanzioni superiori al rimprovero verbale ed inferiori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sospensione dal servizio con privazione della retribuzione per più di dieci giorni, 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 disciplinare, se il responsabile della struttura ha qualifica dirigenziale, si svolge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secondo le disposizioni del comma 2. Quando il responsabile della struttura non ha qualifica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dirigenziale o comunque per le infrazioni punibili con sanzioni più gravi di quelle indicate nel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primo periodo, il procedimento disciplinare si svolge secondo le disposizioni del comma 4. Alle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infrazioni per le quali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previsto il rimprovero verbale si applica la disciplina stabilita dal contratto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collettivo.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Il responsabile, con qualifica dirigenziale, della struttura in cui il dipendente lavora, anche 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posizione di comando o di fuori ruolo, quando ha notizia di comportamenti punibili con taluna delle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sanzioni disciplinari di cui al comma 1, primo periodo, senza indugio e comunque non oltre venti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giorni contesta per iscritto l'addebito al dipendente medesimo e lo convoca per il contraddittorio 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 difesa, con l'eventuale assistenza di un procuratore ovvero di un rappresentante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dell'associazione sindacale cui il lavoratore aderisce o conferisce mandato, con un preavviso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almeno dieci giorni. Entro il termine fissato, il dipendente convocato, se non intende presentarsi,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può inviare una memoria scritta o, in caso di grave ed oggettivo impedimento, formulare motivata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istanza di rinvio del termine per l'esercizio della sua difesa. Dopo l'espletamento dell'eventuale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ulteriore attività istruttoria, il responsabile della struttura conclude il procedimento, con l'atto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archiviazione o di irrogazione della sanzione, entro sessanta giorni dalla contestazione dell'addebito.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caso di differimento superiore a dieci giorni del termine a difesa, per impedimento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dipendente, il termine per la conclusione del procedimento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prorogato in misura corrispondente. 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differimento può essere disposto per una sola volta nel corso del procedimento. La violazione dei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termini stabiliti nel presente comma comporta, per l'amministrazione, la decadenza dall'azione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disciplinare ovvero, per il dipendente, dall'esercizio del diritto di difesa.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Il responsabile della struttura, se non ha qualifica dirigenziale ovvero se la sanzione da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applicare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più grave di quelle di cui al comma 1, primo periodo, trasmette gli atti, entro cinque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giorni dalla notizia del fatto, all'ufficio individuato ai sensi del comma 4, dandone contestuale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comunicazione all'interessato</a:t>
            </a:r>
            <a:r>
              <a:rPr lang="it-IT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85622" y="1648496"/>
            <a:ext cx="500988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Il responsabile della struttura, se non ha qualifica dirigenziale ovvero se la sanzione da</a:t>
            </a:r>
          </a:p>
          <a:p>
            <a:r>
              <a:rPr lang="it-IT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applicare </a:t>
            </a:r>
            <a:r>
              <a:rPr lang="it-IT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più grave di quelle di cui al comma 1, primo periodo, trasmette gli atti, entro </a:t>
            </a:r>
            <a:r>
              <a:rPr lang="it-IT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cinque giorni </a:t>
            </a:r>
            <a:r>
              <a:rPr lang="it-IT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 notizia del fatto, all'ufficio individuato ai sensi del comma 4, dandone </a:t>
            </a:r>
            <a:r>
              <a:rPr lang="it-IT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contestuale comunicazione </a:t>
            </a:r>
            <a:r>
              <a:rPr lang="it-IT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all'interessato</a:t>
            </a:r>
            <a:r>
              <a:rPr lang="it-IT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Ciascuna amministrazione, secondo il proprio ordinamento, individua l'ufficio competente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procedimenti disciplinari ai sensi del comma 1, secondo periodo. Il predetto ufficio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contesta l'addebito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dipendente, lo convoca per il contraddittorio a sua difesa, istruisce e conclude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procedimento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secondo quanto previsto nel comma 2, ma, se la sanzione da applicare </a:t>
            </a:r>
            <a:r>
              <a:rPr lang="it-IT" sz="105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più grave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quelle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cui al comma 1, primo periodo, con applicazione di termini pari al doppio di quelli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ivi stabiliti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salva l'eventuale sospensione ai sensi dell'articolo 55-</a:t>
            </a:r>
            <a:r>
              <a:rPr lang="it-IT" sz="105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 termine per la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contestazione dell'addebito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decorre dalla data di ricezione degli atti trasmessi ai sensi del comma 3 ovvero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dalla data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 quale l'ufficio ha altrimenti acquisito notizia dell'infrazione, mentre la decorrenza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termine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la conclusione del procedimento resta comunque fissata alla data di prima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acquisizione della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notizia dell'infrazione, anche se avvenuta da parte del responsabile della struttura in cui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dipendente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lavora. La violazione dei termini di cui al presente comma comporta,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l'amministrazione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decadenza dall'azione disciplinare ovvero, per il dipendente, dall'esercizio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diritto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difesa.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06828" y="1171977"/>
            <a:ext cx="7572778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Ogni comunicazione al dipendente, nell'ambito del procedimento disciplinare, </a:t>
            </a:r>
            <a:r>
              <a:rPr lang="it-IT" sz="105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effettuata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tramite posta elettronica certificata, nel caso in cui il dipendente dispone di idonea casella di </a:t>
            </a:r>
            <a:r>
              <a:rPr lang="it-IT" sz="1050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posta,ovvero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tramite consegna a mano. Per le comunicazioni successive alla contestazione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dell'addebito, il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dipendente può indicare, altresì, un numero di fax, di cui egli o il suo procuratore abbia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disponibilità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alternativa all'uso della posta elettronica certificata o del fax ed altresì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consegna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mano, le comunicazioni sono effettuate tramite raccomandata postale con ricevuta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ritorno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Il dipendente ha diritto di accesso agli atti istruttori del procedimento. E' 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esclusa l'applicazione </a:t>
            </a:r>
            <a:r>
              <a:rPr lang="it-IT" sz="10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termini diversi o ulteriori rispetto a quelli stabiliti nel presente articolo.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Nel corso dell'istruttoria, il capo della struttura o l'ufficio per i procedimenti disciplinari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possono acquisire da altre amministrazioni pubbliche informazioni o documenti rilevanti per la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definizione del procedimento. La predetta attività istruttoria non determina la sospensione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procedimento, ne' il differimento dei relativi termini.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Il lavoratore dipendente o il dirigente, appartenente alla stessa amministrazione pubblica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dell'incolpato o ad una diversa, che, essendo a conoscenza per ragioni di ufficio o di servizio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informazioni rilevanti per un procedimento disciplinare in corso, rifiuta, senza giustificato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motivo, la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collaborazione richiesta dall'autorità disciplinare procedente ovvero rende dichiarazioni false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reticenti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soggetto all'applicazione, da parte dell'amministrazione di appartenenza, della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sanzione disciplinare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sospensione dal servizio con privazione della retribuzione, commisurata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gravità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dell'illecito contestato al dipendente, fino ad un massimo di quindici giorni.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In caso di trasferimento del dipendente, a qualunque titolo, in un'altra amministrazione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pubblica, il procedimento disciplinare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avviato o concluso o la sanzione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applicata presso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quest'ultima. In tali casi i termini per la contestazione dell'addebito o per la conclusione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procedimento, se ancora pendenti, sono interrotti e riprendono a decorrere alla data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trasferimento.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In caso di dimissioni del dipendente, se per l'infrazione commessa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prevista la sanzione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licenziamento o se comunque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stata disposta la sospensione cautelare dal servizio, il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 disciplinare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egualmente corso secondo le disposizioni del presente articolo e le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determinazioni conclusive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sono assunte ai fini degli effetti giuridici non preclusi dalla cessazione del rapporto 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lavoro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905361" y="772414"/>
            <a:ext cx="8448540" cy="547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it-IT" sz="1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it-IT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55-</a:t>
            </a:r>
            <a:r>
              <a:rPr lang="it-IT" sz="1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 (Rapporti fra procedimento disciplinare e procedimento penale</a:t>
            </a:r>
            <a:r>
              <a:rPr lang="it-IT" sz="12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1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it-IT" sz="12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 disciplinare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che abbia ad oggetto, in tutto o in parte, fatti in relazione ai quali procede l'autorità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giudiziaria,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proseguito e concluso anche in pendenza del procedimento penale. Per le infrazioni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minore gravità, di cui all'articolo 55-</a:t>
            </a: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comma 1, primo periodo, non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ammessa la sospensione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procedimento. Per le infrazioni di maggiore gravità, di cui all'articolo 55-</a:t>
            </a: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comma 1, secondo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periodo, l'ufficio competente, nei casi di particolare complessità dell'accertamento del fatto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addebitato al dipendente e quando all'esito dell'istruttoria non dispone di elementi sufficienti 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motivare l'irrogazione della sanzione, può sospendere il procedimento disciplinare fino al termine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quello penale, salva la possibilità di adottare la sospensione o altri strumenti cautelari nei confronti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dipendente.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Se il procedimento disciplinare, non sospeso, si conclude con l'irrogazione di una sanzione e,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successivamente, il procedimento penale viene definito con una sentenza irrevocabile di assoluzione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riconosce che il fatto addebitato al dipendente non sussiste o non costituisce illecito penale 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il dipendente medesimo non lo ha commesso, l'autorità competente, ad istanza di parte da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proporsi entro il termine di decadenza di sei mesi dall'irrevocabilità della pronuncia penale, riapre 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 disciplinare per modificarne o confermarne l'atto conclusivo in relazione all'esito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giudizio penale.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il procedimento disciplinare si conclude con l'archiviazione ed il processo penale con una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sentenza irrevocabile di condanna, l'autorità competente riapre il procedimento disciplinare per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adeguare le determinazioni conclusive all'esito del giudizio penale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Il procedimento disciplinare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endParaRPr lang="it-IT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riaperto, altresì, se dalla sentenza irrevocabile di condanna risulta che il fatto addebitabile 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dipendente in sede disciplinare comporta la sanzione del licenziamento, mentre ne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stata applicata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diversa. 4. Nei casi di cui ai commi 1, 2 e 3 il procedimento disciplinare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rispettivamente,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ripreso o riaperto entro sessanta giorni dalla comunicazione della sentenza all'amministrazione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appartenenza del lavoratore ovvero dalla presentazione dell'istanza di riapertura ed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concluso entro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centottanta giorni dalla ripresa o dalla riapertura. La ripresa o la riapertura avvengono mediante 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rinnovo della contestazione dell'addebito da parte dell'autorità disciplinare competente ed 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 prosegue secondo quanto previsto nell'articolo 55-</a:t>
            </a:r>
            <a:r>
              <a:rPr lang="it-IT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Ai fini delle determinazioni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conclusive, l'autorità procedente, nel procedimento disciplinare ripreso o riaperto, applica 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disposizioni dell'articolo 653, commi 1 ed 1-</a:t>
            </a:r>
            <a:r>
              <a:rPr lang="it-IT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del codice di procedura penale.</a:t>
            </a:r>
            <a:endParaRPr lang="it-IT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785870" y="1953681"/>
            <a:ext cx="9869510" cy="340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it-IT" sz="1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it-IT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55-</a:t>
            </a:r>
            <a:r>
              <a:rPr lang="it-IT" sz="1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quater (Licenziamento disciplinare</a:t>
            </a:r>
            <a:r>
              <a:rPr lang="it-IT" sz="12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.&gt;</a:t>
            </a:r>
            <a:r>
              <a:rPr lang="it-IT" sz="105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Ferma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disciplina in tema di licenziamento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giusta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causa o per giustificato motivo e salve ulteriori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ipotesi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previste dal contratto collettivo,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applica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comunque la sanzione disciplinare del licenziamento nei seguenti casi: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1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a)SENZA NESSUN PREAVVISO 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falsa attestazione della presenza in servizio, mediante l'alterazione dei sistemi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rilevamento della presenza o con altre modalità fraudolente, ovvero giustificazione dell'assenza dal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servizio mediante una certificazione medica falsa o che attesta falsamente uno stato di malattia;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it-IT" sz="105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PREAVVISO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assenza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 di valida giustificazione per un numero di giorni, anche non continuativi,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superiore a tre nell'arco di un biennio o comunque per più di sette giorni nel corso degli ultimi dieci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anni ovvero mancata ripresa del servizio, in caso di assenza ingiustificata, entro il termine fissato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dall'amministrazione;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CON PREAVVISO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ingiustificato rifiuto del trasferimento disposto dall'amministrazione per motivate esigenze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servizio;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05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SENZA NESSUN PREAVVISO</a:t>
            </a:r>
            <a:r>
              <a:rPr lang="it-IT" sz="105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falsità documentali o dichiarative commesse ai fini o in occasione dell'instaurazione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rapporto di lavoro ovvero di progressioni di carriera;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SENZA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NESSUN PREAVVISO reiterazione nell'ambiente di lavoro di gravi condotte aggressive o moleste o minacciose 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ingiuriose o comunque lesive dell'onore e della dignità personale altrui;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05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SENZA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NESSUN PREAVVISO</a:t>
            </a:r>
            <a:r>
              <a:rPr lang="it-IT" sz="105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condanna penale definitiva, in relazione alla quale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prevista l'interdizione perpetua dai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pubblici uffici ovvero l'estinzione, comunque denominata, del rapporto di lavoro.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05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867695" y="1434546"/>
            <a:ext cx="6096000" cy="46363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licenziamento in sede disciplinare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disposto, altresì, nel caso di prestazione lavorativa,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riferibile ad un arco temporale non inferiore al biennio, per la quale l'amministrazione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appartenenza formula, ai sensi delle disposizioni legislative e contrattuali concernenti la valutazione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personale delle amministrazioni pubbliche, una valutazione di insufficiente rendimento e questo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dovuto alla reiterata violazione degli obblighi concernenti la prestazione stessa, stabiliti da norme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o regolamentari, dal contratto collettivo o individuale, da atti e provvedimenti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dell'amministrazione di appartenenza o dai codici di comportamento di cui all'articolo 54.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Nei casi di cui al comma 1, lettere </a:t>
            </a: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it-IT" sz="105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licenziamento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senza preavviso.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2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&lt;Art</a:t>
            </a:r>
            <a:r>
              <a:rPr lang="it-IT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55-</a:t>
            </a:r>
            <a:r>
              <a:rPr lang="it-IT" sz="1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quinquies (False attestazioni o certificazioni)</a:t>
            </a:r>
            <a:r>
              <a:rPr lang="it-IT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Fermo quanto previsto dal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codice penale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lavoratore dipendente di una pubblica amministrazione che attesta falsamente la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propria presenza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servizio, mediante l'alterazione dei sistemi di rilevamento della presenza o con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altre modalità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fraudolente, ovvero giustifica l'assenza dal servizio mediante una certificazione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 falsa o falsamente attestante uno stato di malattia </a:t>
            </a:r>
            <a:r>
              <a:rPr lang="it-IT" sz="105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punito con la reclusione da uno a cinque anni e con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multa da euro 400 ad euro 1.600. La medesima pena si applica al medico e a chiunque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altro concorre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 commissione del delitto.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Nei casi di cui al comma 1, il lavoratore, ferme la responsabilità penale e disciplinare e 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 sanzioni,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obbligato a risarcire il danno patrimoniale, pari al compenso corrisposto a titolo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retribuzione nei periodi per i quali sia accertata la mancata prestazione, </a:t>
            </a:r>
            <a:r>
              <a:rPr lang="it-IT" sz="105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nonche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 il danno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all'immagine subiti dall'amministrazione.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La sentenza definitiva di condanna o di applicazione della pena per il delitto di cui al comma 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comporta, per il medico, la sanzione disciplinare della radiazione dall'albo ed altresì, se dipendente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una struttura sanitaria pubblica o se convenzionato con il servizio sanitario nazionale, 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licenziamento per giusta causa o la decadenza dalla convenzione. Le medesime sanzioni disciplinari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applicano se il medico, in relazione all'assenza dal servizio, rilascia certificazioni che attestano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dati clinici non direttamente constatati ne' oggettivamente documentati</a:t>
            </a:r>
            <a:endParaRPr lang="it-IT" sz="1050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811368" y="609254"/>
            <a:ext cx="9799393" cy="584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&lt;Art</a:t>
            </a:r>
            <a:r>
              <a:rPr lang="it-IT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55-</a:t>
            </a:r>
            <a:r>
              <a:rPr lang="it-IT" sz="1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sexies (Responsabilità disciplinare per condotte pregiudizievoli per l'amministrazione e</a:t>
            </a:r>
            <a:endParaRPr lang="it-IT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limitazione della responsabilità per l'esercizio dell'azione disciplinare</a:t>
            </a:r>
            <a:r>
              <a:rPr lang="it-IT" sz="12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it-IT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 condanna </a:t>
            </a:r>
            <a:r>
              <a:rPr lang="it-IT" sz="10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pubblica </a:t>
            </a: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amministrazione al risarcimento del danno derivante dalla violazione, da parte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lavoratore dipendente, degli obblighi concernenti la prestazione lavorativa, stabiliti da norme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o regolamentari, dal contratto collettivo o individuale, da atti e provvedimenti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dell'amministrazione di appartenenza o dai codici di comportamento di cui all'articolo 54, comporta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l'applicazione nei suoi confronti, ove già non ricorrano i presupposti per l'applicazione di un'altra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sanzione disciplinare, della sospensione dal servizio con privazione della retribuzione da un minimo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tre giorni fino ad un massimo di tre mesi, in proporzione all'entità del risarcimento.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Fuori dei casi previsti nel comma 1, il lavoratore, quando cagiona grave danno al normale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funzionamento dell'ufficio di appartenenza, per inefficienza o incompetenza professionale accertate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dall'amministrazione ai sensi delle disposizioni legislative e contrattuali concernenti la valutazione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personale delle amministrazioni pubbliche, </a:t>
            </a:r>
            <a:r>
              <a:rPr lang="it-IT" sz="105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collocato in disponibilità, all'esito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 disciplinare che accerta tale responsabilità, e si applicano nei suoi confronti 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disposizioni di cui all'articolo 33, comma 8, e all'articolo 34, commi 1, 2, 3 e 4. Il provvedimento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definisce il giudizio disciplinare stabilisce le mansioni e la qualifica per le quali può avvenire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l'eventuale ricollocamento. Durante il periodo nel quale </a:t>
            </a:r>
            <a:r>
              <a:rPr lang="it-IT" sz="105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collocato in disponibilità, il lavoratore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ha diritto di percepire aumenti retributivi sopravvenuti.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t-IT" sz="105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 RESPONSABILI  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mancato esercizio o la decadenza dell'azione disciplinare, dovuti all'omissione o al ritardo,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senza giustificato motivo, degli atti del procedimento disciplinare o a valutazioni sull'insussistenza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dell'illecito disciplinare irragionevoli o manifestamente infondate, in relazione a condotte aventi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oggettiva e palese rilevanza disciplinare, comporta, per i soggetti responsabili aventi qualifica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dirigenziale, l'applicazione della sanzione disciplinare della sospensione dal servizio con privazione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retribuzione in proporzione alla gravità dell'infrazione non perseguita, fino ad un massimo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mesi in relazione alle infrazioni sanzionabili con il licenziamento, ed altresì la mancata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attribuzione della retribuzione di risultato per un importo pari a quello spettante per il doppio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della durata della sospensione. Ai soggetti non aventi qualifica dirigenziale si applica la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predetta sanzione della sospensione dal servizio con privazione della retribuzione, ove non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diversamente stabilito dal contratto collettivo.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La responsabilità civile eventualmente configurabile a carico del dirigente in relazione a profili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illiceità nelle determinazioni concernenti lo svolgimento del procedimento disciplinare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</a:t>
            </a:r>
            <a:endParaRPr lang="it-IT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limitata, in conformità ai principi generali, ai casi di dolo o colpa grave.</a:t>
            </a:r>
            <a:endParaRPr lang="it-IT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295401" y="1210614"/>
            <a:ext cx="112120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it-IT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it-IT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55-</a:t>
            </a:r>
            <a:r>
              <a:rPr lang="it-IT" sz="1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septies </a:t>
            </a:r>
            <a:r>
              <a:rPr lang="it-IT" sz="14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Controlli sulle assenze&gt;</a:t>
            </a:r>
            <a:endParaRPr lang="it-IT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&lt;Art. 55-</a:t>
            </a:r>
            <a:r>
              <a:rPr lang="it-IT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octies Permanente inidoneità psicofisica&gt;……</a:t>
            </a:r>
            <a:r>
              <a:rPr lang="it-IT" sz="1400" dirty="0" smtClean="0"/>
              <a:t> </a:t>
            </a:r>
            <a:r>
              <a:rPr lang="it-IT" sz="1400" dirty="0"/>
              <a:t>P</a:t>
            </a:r>
            <a:r>
              <a:rPr lang="it-IT" sz="1400" dirty="0" smtClean="0"/>
              <a:t>rocedura </a:t>
            </a:r>
            <a:r>
              <a:rPr lang="it-IT" sz="1400" dirty="0"/>
              <a:t>da adottare per la verifica dell'idoneità al servizio, </a:t>
            </a:r>
            <a:endParaRPr lang="it-IT" sz="1400" dirty="0" smtClean="0"/>
          </a:p>
          <a:p>
            <a:r>
              <a:rPr lang="it-IT" sz="1400" dirty="0" smtClean="0"/>
              <a:t>anche </a:t>
            </a:r>
            <a:r>
              <a:rPr lang="it-IT" sz="1400" dirty="0"/>
              <a:t>ad iniziativa dell'Amministrazione; </a:t>
            </a:r>
            <a:endParaRPr lang="it-IT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&lt;Art</a:t>
            </a:r>
            <a:r>
              <a:rPr lang="it-IT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55-</a:t>
            </a:r>
            <a:r>
              <a:rPr lang="it-IT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novies </a:t>
            </a:r>
            <a:r>
              <a:rPr lang="it-IT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Identificazione </a:t>
            </a:r>
            <a:r>
              <a:rPr lang="it-IT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personale a contatto con il </a:t>
            </a:r>
            <a:r>
              <a:rPr lang="it-IT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pubblico&gt;</a:t>
            </a:r>
            <a:endParaRPr lang="it-IT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70.</a:t>
            </a:r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 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sentenza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71.</a:t>
            </a:r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Ampliamento 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poteri ispettivi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72.</a:t>
            </a:r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Abrogazioni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Sono abrogate le seguenti disposizioni:</a:t>
            </a:r>
          </a:p>
          <a:p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articolo 71, commi 2 e 3, del decreto-legge 25 giugno 2008, n. 112, convertito,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modificazioni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dalla legge 6 agosto 2008, n. 133;</a:t>
            </a:r>
          </a:p>
          <a:p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articoli da 502 a 507 del decreto legislativo 16 aprile 1994, n. 297;</a:t>
            </a:r>
          </a:p>
          <a:p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l'articolo 56 del decreto legislativo 30 marzo 2001, n. 165.</a:t>
            </a: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All'articolo 5, comma 4, della legge 27 marzo 2001, n. 97, le parole: «, salvi termini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 previsti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contratti collettivi </a:t>
            </a: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nazionali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lavoro,» sono soppresse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73.</a:t>
            </a:r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Norme 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transitorie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739900" y="1524000"/>
            <a:ext cx="7404100" cy="2753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0" indent="-6350">
              <a:lnSpc>
                <a:spcPct val="107000"/>
              </a:lnSpc>
            </a:pPr>
            <a:r>
              <a:rPr lang="it-IT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       ….e arriva la  CIRCOLARE N. 88 	</a:t>
            </a:r>
          </a:p>
          <a:p>
            <a:pPr marL="259080" indent="-6350">
              <a:lnSpc>
                <a:spcPct val="107000"/>
              </a:lnSpc>
            </a:pPr>
            <a:r>
              <a:rPr lang="it-IT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Prot</a:t>
            </a:r>
            <a:r>
              <a:rPr lang="it-IT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. n. 3308 </a:t>
            </a:r>
            <a: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 Roma </a:t>
            </a:r>
            <a: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lì, 8 novembre 2010 </a:t>
            </a:r>
          </a:p>
          <a:p>
            <a:pPr marL="44450" indent="-6350">
              <a:lnSpc>
                <a:spcPct val="107000"/>
              </a:lnSpc>
            </a:pPr>
            <a:r>
              <a:rPr lang="it-IT" sz="1050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	 </a:t>
            </a:r>
            <a:endParaRPr lang="it-IT" sz="1200" dirty="0">
              <a:solidFill>
                <a:srgbClr val="000000"/>
              </a:solidFill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6350" indent="-6350"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</a:p>
          <a:p>
            <a:pPr marL="449580" indent="-6350">
              <a:lnSpc>
                <a:spcPct val="107000"/>
              </a:lnSpc>
              <a:spcAft>
                <a:spcPts val="355"/>
              </a:spcAft>
            </a:pPr>
            <a:r>
              <a:rPr lang="it-IT" sz="1200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  <a:r>
              <a:rPr lang="it-IT" b="1" dirty="0" smtClean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Indicazioni </a:t>
            </a:r>
            <a:r>
              <a:rPr lang="it-IT" b="1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e istruzioni per l’applicazione al personale della scuola delle nuove norme in materia disciplinare introdotte dal decreto legislativo 27 ottobre 2009, n. 150 </a:t>
            </a:r>
            <a:endParaRPr lang="it-IT" sz="1200" b="1" dirty="0">
              <a:solidFill>
                <a:srgbClr val="000000"/>
              </a:solidFill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449580" indent="-6350">
              <a:lnSpc>
                <a:spcPct val="107000"/>
              </a:lnSpc>
            </a:pPr>
            <a:r>
              <a:rPr lang="it-IT" b="1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  <a:endParaRPr lang="it-IT" sz="1200" b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900351" y="723820"/>
            <a:ext cx="8467142" cy="480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principali novità</a:t>
            </a:r>
            <a:r>
              <a:rPr lang="it-IT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nuovo rapporto tra le fonti regolatrici </a:t>
            </a: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materia </a:t>
            </a: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1000" b="1" i="1" u="sng" dirty="0" smtClean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La </a:t>
            </a:r>
            <a:r>
              <a:rPr lang="it-IT" sz="1000" b="1" i="1" u="sng" dirty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prima </a:t>
            </a:r>
            <a:r>
              <a:rPr lang="it-IT" sz="1000" b="1" i="1" u="sng" dirty="0" smtClean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novità </a:t>
            </a:r>
            <a:r>
              <a:rPr lang="it-IT" sz="1000" b="1" i="1" u="sng" dirty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da evidenziare </a:t>
            </a:r>
            <a:r>
              <a:rPr lang="it-IT" sz="1000" b="1" i="1" u="sng" dirty="0" smtClean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è  </a:t>
            </a:r>
            <a:r>
              <a:rPr lang="it-IT" sz="1000" b="1" i="1" u="sng" dirty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il recupero da parte della fonte legale </a:t>
            </a:r>
            <a:r>
              <a:rPr lang="it-IT" sz="1000" b="1" i="1" u="sng" dirty="0" smtClean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di  </a:t>
            </a:r>
            <a:r>
              <a:rPr lang="it-IT" sz="1000" b="1" i="1" u="sng" dirty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significativi spazi di disciplina che nel previgente ordinamento erano occupati, </a:t>
            </a:r>
            <a:r>
              <a:rPr lang="it-IT" sz="1000" b="1" i="1" u="sng" dirty="0" smtClean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in </a:t>
            </a:r>
            <a:r>
              <a:rPr lang="it-IT" sz="1000" b="1" i="1" u="sng" dirty="0">
                <a:latin typeface="Times New Roman" panose="02020603050405020304" pitchFamily="18" charset="0"/>
                <a:ea typeface="BookAntiqua"/>
                <a:cs typeface="Times New Roman" panose="02020603050405020304" pitchFamily="18" charset="0"/>
              </a:rPr>
              <a:t>via principale, dalla fonte negoziale.</a:t>
            </a:r>
            <a:endParaRPr lang="it-IT" sz="10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L’obbligo di pubblicità del codice disciplinare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Divieto di istituire con il CCNL procedure di impugnazione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Ammissibilità, entro precisi limiti, di procedure conciliative non obbligatorie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Conseguenze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riforma sul personale docente: il venir meno delle funzioni dei Consigli di disciplina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Ampliamento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 poteri e delle responsabilità </a:t>
            </a: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dirigenziali</a:t>
            </a:r>
            <a:endParaRPr lang="it-IT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        Organi e competenze: personale docente </a:t>
            </a:r>
            <a:r>
              <a:rPr lang="it-IT" sz="1000" dirty="0" smtClean="0"/>
              <a:t>Per il personale docente, a tempo indeterminato e determinato, l’organo competente</a:t>
            </a:r>
          </a:p>
          <a:p>
            <a:r>
              <a:rPr lang="it-IT" sz="1000" dirty="0" smtClean="0"/>
              <a:t>               </a:t>
            </a:r>
            <a:r>
              <a:rPr lang="it-IT" sz="1000" dirty="0" smtClean="0"/>
              <a:t>a </a:t>
            </a:r>
            <a:r>
              <a:rPr lang="it-IT" sz="1000" dirty="0"/>
              <a:t>gestire i procedimenti sopra descritti </a:t>
            </a:r>
            <a:r>
              <a:rPr lang="it-IT" sz="1000" dirty="0" smtClean="0"/>
              <a:t>è  </a:t>
            </a:r>
            <a:r>
              <a:rPr lang="it-IT" sz="1000" dirty="0"/>
              <a:t>il dirigente dell’istituzione scolastica </a:t>
            </a:r>
            <a:r>
              <a:rPr lang="it-IT" sz="1000" dirty="0" smtClean="0"/>
              <a:t>presso cui l’insegnante presta servizio</a:t>
            </a:r>
            <a:endParaRPr lang="it-IT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         Libertà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insegnamento e autonomia della funzione </a:t>
            </a: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 </a:t>
            </a:r>
            <a:r>
              <a:rPr lang="it-IT" sz="1000" dirty="0" smtClean="0"/>
              <a:t>Il </a:t>
            </a:r>
            <a:r>
              <a:rPr lang="it-IT" sz="1000" dirty="0"/>
              <a:t>dirigente scolastico deve in ogni caso assicurare che l’esercizio del potere</a:t>
            </a:r>
          </a:p>
          <a:p>
            <a:r>
              <a:rPr lang="it-IT" sz="1000" dirty="0" smtClean="0"/>
              <a:t>               disciplinare </a:t>
            </a:r>
            <a:r>
              <a:rPr lang="it-IT" sz="1000" dirty="0"/>
              <a:t>sia effettivamente rivolto alla repressione di condotte </a:t>
            </a:r>
            <a:r>
              <a:rPr lang="it-IT" sz="1000" dirty="0" err="1" smtClean="0"/>
              <a:t>antidoverose</a:t>
            </a:r>
            <a:r>
              <a:rPr lang="it-IT" sz="1000" dirty="0"/>
              <a:t> </a:t>
            </a:r>
            <a:r>
              <a:rPr lang="it-IT" sz="1000" dirty="0" smtClean="0"/>
              <a:t>dell’insegnante </a:t>
            </a:r>
            <a:r>
              <a:rPr lang="it-IT" sz="1000" dirty="0"/>
              <a:t>e non a sindacare, neppure indirettamente</a:t>
            </a:r>
            <a:r>
              <a:rPr lang="it-IT" sz="1000" dirty="0" smtClean="0"/>
              <a:t>,</a:t>
            </a:r>
          </a:p>
          <a:p>
            <a:r>
              <a:rPr lang="it-IT" sz="1000" dirty="0"/>
              <a:t> </a:t>
            </a:r>
            <a:r>
              <a:rPr lang="it-IT" sz="1000" dirty="0" smtClean="0"/>
              <a:t>               </a:t>
            </a:r>
            <a:r>
              <a:rPr lang="it-IT" sz="1000" dirty="0"/>
              <a:t>l’autonomia </a:t>
            </a:r>
            <a:r>
              <a:rPr lang="it-IT" sz="1000" dirty="0" smtClean="0"/>
              <a:t>della funzione docente </a:t>
            </a:r>
          </a:p>
          <a:p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         Personale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       Scuole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rette da presidi e direttori didattici incaricati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       Ufficio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competente :criteri di individuazione e </a:t>
            </a: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titolarità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        Sanzioni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dirigenti scolastici: il ruolo dei direttori generali degli UU.SS.RR..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      Continua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procedimento disciplinare anche se concomitante con quello penale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      Sospensione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ammessa solo in casi eccezionali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     Ammessa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sospensione cautelativa del dipendente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     Riapertura del procedimento disciplinare non sospeso</a:t>
            </a:r>
            <a:endParaRPr lang="it-IT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    Modalità di riapertura o ripresa del procedimento disciplinare non sospeso o sospeso</a:t>
            </a:r>
            <a:endParaRPr lang="it-IT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     Nuove regole per la comunicazione della sentenza penale all’Amministrazione</a:t>
            </a:r>
            <a:endParaRPr lang="it-IT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      Applicabilità anche ai dirigenti scolastici Competenza esclusiva del direttore generale dell’USR</a:t>
            </a:r>
            <a:endParaRPr lang="it-IT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        Responsabilità del dirigente per inosservanza delle norme sui controlli</a:t>
            </a:r>
            <a:endParaRPr lang="it-IT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         Falsa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attestazione della presenza in servizio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   Sospensione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cautelare provvisoria disposta dal dirigente scolastico nei casi di </a:t>
            </a: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urgenza</a:t>
            </a:r>
            <a:endParaRPr lang="it-IT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   Ispettorato </a:t>
            </a:r>
            <a:r>
              <a:rPr lang="it-IT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la Funzione Pubblica: controlli sui procedimenti disciplinari</a:t>
            </a:r>
            <a:endParaRPr lang="it-IT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854558" y="1030310"/>
            <a:ext cx="7147775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Contratto Collettivo Nazionale di Lavoro relativo    al personale del Comparto Scuola per il quadriennio normativo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2006-2009</a:t>
            </a:r>
          </a:p>
          <a:p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ART.26 - FUNZIONE DOCENTE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050" dirty="0"/>
              <a:t>1</a:t>
            </a:r>
            <a:r>
              <a:rPr lang="it-IT" sz="1050" b="1" u="sng" dirty="0"/>
              <a:t>. La funzione docente realizza il processo di insegnamento/apprendimento volto a</a:t>
            </a:r>
          </a:p>
          <a:p>
            <a:r>
              <a:rPr lang="it-IT" sz="1050" b="1" u="sng" dirty="0"/>
              <a:t>promuovere lo sviluppo umano, culturale, civile e professionale degli alunni, sulla base delle</a:t>
            </a:r>
          </a:p>
          <a:p>
            <a:r>
              <a:rPr lang="it-IT" sz="1050" b="1" u="sng" dirty="0"/>
              <a:t>finalità e degli obiettivi previsti dagli ordinamenti scolastici definiti per i vari ordini e gradi</a:t>
            </a:r>
          </a:p>
          <a:p>
            <a:r>
              <a:rPr lang="it-IT" sz="1050" b="1" u="sng" dirty="0"/>
              <a:t>dell'istruzione.</a:t>
            </a:r>
          </a:p>
          <a:p>
            <a:r>
              <a:rPr lang="it-IT" sz="1050" dirty="0"/>
              <a:t>2. La funzione docente si fonda sull’autonomia culturale e professionale dei docenti; essa si</a:t>
            </a:r>
          </a:p>
          <a:p>
            <a:r>
              <a:rPr lang="it-IT" sz="1050" dirty="0"/>
              <a:t>esplica nelle attività individuali e collegiali e nella partecipazione alle attività di aggiornamento</a:t>
            </a:r>
          </a:p>
          <a:p>
            <a:r>
              <a:rPr lang="it-IT" sz="1050" dirty="0"/>
              <a:t>e formazione in servizio.</a:t>
            </a:r>
          </a:p>
          <a:p>
            <a:r>
              <a:rPr lang="it-IT" sz="1050" dirty="0"/>
              <a:t>3. In attuazione dell’autonomia scolastica i docenti, nelle attività collegiali, attraverso processi</a:t>
            </a:r>
          </a:p>
          <a:p>
            <a:r>
              <a:rPr lang="it-IT" sz="1050" dirty="0"/>
              <a:t>di confronto ritenuti più utili e idonei, elaborano, attuano e verificano, per gli aspetti</a:t>
            </a:r>
          </a:p>
          <a:p>
            <a:r>
              <a:rPr lang="it-IT" sz="1050" dirty="0"/>
              <a:t>pedagogico – didattici, il piano dell’offerta formativa, adattandone l’articolazione alle</a:t>
            </a:r>
          </a:p>
          <a:p>
            <a:r>
              <a:rPr lang="it-IT" sz="1050" dirty="0"/>
              <a:t>differenziate esigenze degli alunni e tenendo conto del contesto socio - economico di</a:t>
            </a:r>
          </a:p>
          <a:p>
            <a:r>
              <a:rPr lang="it-IT" sz="1050" dirty="0"/>
              <a:t>riferimento, anche al fine del raggiungimento di condivisi obiettivi qualitativi di apprendimento</a:t>
            </a:r>
          </a:p>
          <a:p>
            <a:r>
              <a:rPr lang="it-IT" sz="1050" dirty="0"/>
              <a:t>in ciascuna classe e nelle diverse discipline. Dei relativi risultati saranno informate le famiglie</a:t>
            </a:r>
          </a:p>
          <a:p>
            <a:r>
              <a:rPr lang="it-IT" sz="1050" dirty="0"/>
              <a:t>con le modalità decise dal collegio dei docenti.</a:t>
            </a:r>
          </a:p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ART.27 - PROFILO PROFESSIONALE DOCENTE</a:t>
            </a:r>
          </a:p>
          <a:p>
            <a:r>
              <a:rPr lang="it-IT" sz="1050" dirty="0"/>
              <a:t>1</a:t>
            </a:r>
            <a:r>
              <a:rPr lang="it-IT" sz="1050" b="1" u="sng" dirty="0"/>
              <a:t>. Il profilo professionale dei docenti è costituito da competenze disciplinari, psicopedagogiche,</a:t>
            </a:r>
          </a:p>
          <a:p>
            <a:r>
              <a:rPr lang="it-IT" sz="1050" b="1" u="sng" dirty="0"/>
              <a:t>metodologico-didattiche, organizzativo-relazionali e di ricerca, documentazione e valutazione</a:t>
            </a:r>
          </a:p>
          <a:p>
            <a:r>
              <a:rPr lang="it-IT" sz="1050" b="1" u="sng" dirty="0"/>
              <a:t>tra loro correlate ed interagenti, che si sviluppano col maturare dell'esperienza didattica,</a:t>
            </a:r>
          </a:p>
          <a:p>
            <a:r>
              <a:rPr lang="it-IT" sz="1050" b="1" u="sng" dirty="0"/>
              <a:t>l'attività di studio e di sistematizzazione della pratica didattica</a:t>
            </a:r>
            <a:r>
              <a:rPr lang="it-IT" sz="1050" dirty="0"/>
              <a:t>. I contenuti della prestazione</a:t>
            </a:r>
          </a:p>
          <a:p>
            <a:r>
              <a:rPr lang="it-IT" sz="1050" dirty="0"/>
              <a:t>professionale del personale docente si definiscono nel quadro degli obiettivi generali perseguiti</a:t>
            </a:r>
          </a:p>
          <a:p>
            <a:r>
              <a:rPr lang="it-IT" sz="1050" dirty="0"/>
              <a:t>dal sistema nazionale di istruzione e nel rispetto degli indirizzi delineati nel piano dell’offerta</a:t>
            </a:r>
          </a:p>
          <a:p>
            <a:r>
              <a:rPr lang="it-IT" sz="1050" dirty="0"/>
              <a:t>formativa della scuola.</a:t>
            </a:r>
          </a:p>
          <a:p>
            <a:endParaRPr lang="it-IT" sz="105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28755" y="2058195"/>
            <a:ext cx="7665175" cy="1237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gli allegati </a:t>
            </a:r>
            <a:r>
              <a:rPr lang="it-IT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1-2-3-4-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Tabella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Procedimento disciplinare per tutto il personale scolastico ai sensi del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D.Lgs.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150/2009</a:t>
            </a:r>
            <a:r>
              <a:rPr lang="it-IT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Tabella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Personale A.T.A. : infrazioni, sanzioni disciplinari e sospensione cautelare</a:t>
            </a:r>
            <a:endParaRPr lang="it-IT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Tabella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Personale docente: infrazioni, sanzioni e sospensione cautelare</a:t>
            </a:r>
            <a:endParaRPr lang="it-IT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Tabella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Dirigenti scolastici: infrazioni, sanzioni e sospensione cautelare</a:t>
            </a:r>
            <a:endParaRPr lang="it-IT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048000" y="1767007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</a:rPr>
              <a:t>E infine ….il DECRETO </a:t>
            </a:r>
            <a:r>
              <a:rPr lang="it-IT" sz="2800" dirty="0">
                <a:latin typeface="Times New Roman" panose="02020603050405020304" pitchFamily="18" charset="0"/>
              </a:rPr>
              <a:t>DEL PRESIDENTE DELLA REPUBBLICA 16 aprile 2013, n. 62</a:t>
            </a:r>
          </a:p>
          <a:p>
            <a:r>
              <a:rPr lang="it-IT" dirty="0">
                <a:latin typeface="Courier"/>
              </a:rPr>
              <a:t>Regolamento recante codice di comportamento dei dipendenti pubblici,</a:t>
            </a:r>
          </a:p>
          <a:p>
            <a:r>
              <a:rPr lang="it-IT" dirty="0">
                <a:latin typeface="Courier"/>
              </a:rPr>
              <a:t>a norma dell'articolo 54 del decreto legislativo 30 marzo 2001, n.</a:t>
            </a:r>
          </a:p>
          <a:p>
            <a:r>
              <a:rPr lang="it-IT" dirty="0">
                <a:latin typeface="Courier"/>
              </a:rPr>
              <a:t>165. (</a:t>
            </a:r>
            <a:r>
              <a:rPr lang="it-IT" dirty="0" smtClean="0">
                <a:latin typeface="Courier"/>
              </a:rPr>
              <a:t>13G00104)come sostituito dalla legge 190/12( art 1 c.44)</a:t>
            </a:r>
            <a:endParaRPr lang="it-IT" dirty="0">
              <a:latin typeface="Courier"/>
            </a:endParaRPr>
          </a:p>
          <a:p>
            <a:r>
              <a:rPr lang="it-IT" sz="2800" dirty="0">
                <a:latin typeface="Times New Roman" panose="02020603050405020304" pitchFamily="18" charset="0"/>
              </a:rPr>
              <a:t>(GU n.129 del 4-6-2013)</a:t>
            </a:r>
          </a:p>
          <a:p>
            <a:r>
              <a:rPr lang="it-IT" dirty="0">
                <a:latin typeface="Courier"/>
              </a:rPr>
              <a:t>Vigente al: </a:t>
            </a:r>
            <a:r>
              <a:rPr lang="it-IT" dirty="0" smtClean="0">
                <a:latin typeface="Courier"/>
              </a:rPr>
              <a:t>4-6-2013</a:t>
            </a:r>
            <a:endParaRPr lang="it-IT" dirty="0">
              <a:latin typeface="Courie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048000" y="1802209"/>
            <a:ext cx="6096000" cy="46117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L’'emanazione di un Codice di comportamento dei dipendenti delle pubbliche amministrazioni al fine di assicurare la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qualita'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dei servizi, la prevenzione dei fenomeni di</a:t>
            </a:r>
          </a:p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corruzione, il rispetto dei doveri costituzionali di diligenza,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lealta'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imparzialita'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servizio esclusivo alla cura dell'interesse pubblico;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articoli:</a:t>
            </a:r>
            <a:endParaRPr lang="it-IT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000" dirty="0" smtClean="0"/>
              <a:t>Art. 1</a:t>
            </a:r>
          </a:p>
          <a:p>
            <a:r>
              <a:rPr lang="it-IT" sz="1000" dirty="0" smtClean="0"/>
              <a:t>Disposizioni di carattere generale</a:t>
            </a:r>
          </a:p>
          <a:p>
            <a:r>
              <a:rPr lang="it-IT" sz="1000" dirty="0" smtClean="0"/>
              <a:t>1. Il presente codice di comportamento, di seguito denominato</a:t>
            </a:r>
          </a:p>
          <a:p>
            <a:r>
              <a:rPr lang="it-IT" sz="1000" dirty="0" smtClean="0"/>
              <a:t>"Codice", definisce, ai fini dell'articolo 54 del decreto legislativo</a:t>
            </a:r>
          </a:p>
          <a:p>
            <a:r>
              <a:rPr lang="it-IT" sz="1000" dirty="0" smtClean="0"/>
              <a:t>30 marzo 2001, n. 165, i doveri minimi di diligenza, </a:t>
            </a:r>
            <a:r>
              <a:rPr lang="it-IT" sz="1000" dirty="0" err="1" smtClean="0"/>
              <a:t>lealta'</a:t>
            </a:r>
            <a:r>
              <a:rPr lang="it-IT" sz="1000" dirty="0" smtClean="0"/>
              <a:t>,</a:t>
            </a:r>
          </a:p>
          <a:p>
            <a:r>
              <a:rPr lang="it-IT" sz="1000" dirty="0" err="1" smtClean="0"/>
              <a:t>imparzialita'</a:t>
            </a:r>
            <a:r>
              <a:rPr lang="it-IT" sz="1000" dirty="0" smtClean="0"/>
              <a:t> e buona condotta che i pubblici dipendenti sono tenuti</a:t>
            </a:r>
          </a:p>
          <a:p>
            <a:r>
              <a:rPr lang="it-IT" sz="1000" dirty="0" smtClean="0"/>
              <a:t>ad osservare.</a:t>
            </a:r>
          </a:p>
          <a:p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</a:t>
            </a:r>
          </a:p>
          <a:p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Ambito di applicazione</a:t>
            </a:r>
          </a:p>
          <a:p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Il presente codice si applica ai dipendenti delle pubbliche</a:t>
            </a:r>
          </a:p>
          <a:p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amministrazioni </a:t>
            </a:r>
          </a:p>
          <a:p>
            <a:r>
              <a:rPr lang="it-IT" sz="1000" dirty="0"/>
              <a:t>Art. 3</a:t>
            </a:r>
          </a:p>
          <a:p>
            <a:r>
              <a:rPr lang="it-IT" sz="1000" dirty="0"/>
              <a:t>Principi generali</a:t>
            </a:r>
          </a:p>
          <a:p>
            <a:r>
              <a:rPr lang="it-IT" sz="1000" dirty="0"/>
              <a:t>1. Il dipendente osserva la Costituzione, servendo la Nazione con</a:t>
            </a:r>
          </a:p>
          <a:p>
            <a:r>
              <a:rPr lang="it-IT" sz="1000" dirty="0"/>
              <a:t>disciplina ed onore e conformando la propria condotta ai principi di</a:t>
            </a:r>
          </a:p>
          <a:p>
            <a:r>
              <a:rPr lang="it-IT" sz="1000" dirty="0"/>
              <a:t>buon andamento e </a:t>
            </a:r>
            <a:r>
              <a:rPr lang="it-IT" sz="1000" dirty="0" err="1"/>
              <a:t>imparzialita'</a:t>
            </a:r>
            <a:r>
              <a:rPr lang="it-IT" sz="1000" dirty="0"/>
              <a:t> dell'azione amministrativa. Il</a:t>
            </a:r>
          </a:p>
          <a:p>
            <a:r>
              <a:rPr lang="it-IT" sz="1000" dirty="0"/>
              <a:t>dipendente svolge i propri compiti nel rispetto della legge,</a:t>
            </a:r>
          </a:p>
          <a:p>
            <a:r>
              <a:rPr lang="it-IT" sz="1000" dirty="0"/>
              <a:t>perseguendo l'interesse pubblico senza abusare della posizione o dei</a:t>
            </a:r>
          </a:p>
          <a:p>
            <a:r>
              <a:rPr lang="it-IT" sz="1000" dirty="0"/>
              <a:t>poteri di cui </a:t>
            </a:r>
            <a:r>
              <a:rPr lang="it-IT" sz="1000" dirty="0" err="1"/>
              <a:t>e'</a:t>
            </a:r>
            <a:r>
              <a:rPr lang="it-IT" sz="1000" dirty="0"/>
              <a:t> titolare.</a:t>
            </a:r>
          </a:p>
          <a:p>
            <a:endParaRPr lang="it-IT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343955" y="1223493"/>
            <a:ext cx="6800045" cy="348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4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Regali, compensi e altre </a:t>
            </a:r>
            <a:r>
              <a:rPr lang="it-I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utilita'</a:t>
            </a:r>
            <a:endParaRPr lang="it-IT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Il dipendente non chiede, ne' sollecita, per se' o per altri</a:t>
            </a:r>
            <a:r>
              <a:rPr lang="it-IT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1050" dirty="0"/>
              <a:t> regali o altre </a:t>
            </a:r>
            <a:r>
              <a:rPr lang="it-IT" sz="1050" dirty="0" err="1"/>
              <a:t>utilita'</a:t>
            </a:r>
            <a:r>
              <a:rPr lang="it-IT" sz="1050" dirty="0"/>
              <a:t>.</a:t>
            </a:r>
            <a:endParaRPr lang="it-IT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050" dirty="0"/>
              <a:t>Art. 5</a:t>
            </a:r>
          </a:p>
          <a:p>
            <a:r>
              <a:rPr lang="it-IT" sz="1050" dirty="0"/>
              <a:t>Partecipazione ad associazioni e organizzazioni</a:t>
            </a:r>
          </a:p>
          <a:p>
            <a:r>
              <a:rPr lang="it-IT" sz="1050" dirty="0"/>
              <a:t>1. Nel rispetto della disciplina vigente del diritto di</a:t>
            </a:r>
          </a:p>
          <a:p>
            <a:r>
              <a:rPr lang="it-IT" sz="1050" dirty="0"/>
              <a:t>associazione, il dipendente comunica tempestivamente al responsabile</a:t>
            </a:r>
          </a:p>
          <a:p>
            <a:r>
              <a:rPr lang="it-IT" sz="1050" dirty="0"/>
              <a:t>dell'ufficio di appartenenza la propria adesione o appartenenza ad</a:t>
            </a:r>
          </a:p>
          <a:p>
            <a:r>
              <a:rPr lang="it-IT" sz="1050" dirty="0"/>
              <a:t>associazioni od organizzazioni, a prescindere dal loro carattere</a:t>
            </a:r>
          </a:p>
          <a:p>
            <a:r>
              <a:rPr lang="it-IT" sz="1050" dirty="0"/>
              <a:t>riservato o meno, i cui ambiti di interessi possano interferire con</a:t>
            </a:r>
          </a:p>
          <a:p>
            <a:r>
              <a:rPr lang="it-IT" sz="1050" dirty="0"/>
              <a:t>lo svolgimento </a:t>
            </a:r>
            <a:r>
              <a:rPr lang="it-IT" sz="1050" dirty="0" err="1"/>
              <a:t>dell'attivita'</a:t>
            </a:r>
            <a:r>
              <a:rPr lang="it-IT" sz="1050" dirty="0"/>
              <a:t> dell'ufficio. Il presente comma non si</a:t>
            </a:r>
          </a:p>
          <a:p>
            <a:r>
              <a:rPr lang="it-IT" sz="1050" dirty="0"/>
              <a:t>applica all'adesione a partiti politici o a sindacati.</a:t>
            </a:r>
          </a:p>
          <a:p>
            <a:r>
              <a:rPr lang="it-IT" sz="1050" dirty="0"/>
              <a:t>Art. 6</a:t>
            </a:r>
          </a:p>
          <a:p>
            <a:r>
              <a:rPr lang="it-IT" sz="1050" dirty="0"/>
              <a:t>Comunicazione degli interessi finanziari</a:t>
            </a:r>
          </a:p>
          <a:p>
            <a:r>
              <a:rPr lang="it-IT" sz="1050" dirty="0"/>
              <a:t>e conflitti d'interesse</a:t>
            </a:r>
          </a:p>
          <a:p>
            <a:r>
              <a:rPr lang="it-IT" sz="1050" dirty="0"/>
              <a:t>Art. 7</a:t>
            </a:r>
          </a:p>
          <a:p>
            <a:r>
              <a:rPr lang="it-IT" sz="1050" dirty="0"/>
              <a:t>Obbligo di astensione</a:t>
            </a:r>
          </a:p>
          <a:p>
            <a:r>
              <a:rPr lang="it-IT" sz="1050" dirty="0"/>
              <a:t>1. Il dipendente si astiene dal partecipare all'adozione di</a:t>
            </a:r>
          </a:p>
          <a:p>
            <a:r>
              <a:rPr lang="it-IT" sz="1050" dirty="0"/>
              <a:t>decisioni o ad </a:t>
            </a:r>
            <a:r>
              <a:rPr lang="it-IT" sz="1050" dirty="0" err="1"/>
              <a:t>attivita'</a:t>
            </a:r>
            <a:r>
              <a:rPr lang="it-IT" sz="1050" dirty="0"/>
              <a:t> che possano coinvolgere interessi propri,</a:t>
            </a:r>
          </a:p>
          <a:p>
            <a:r>
              <a:rPr lang="it-IT" sz="1050" dirty="0"/>
              <a:t>ovvero di suoi parenti, affini entro il secondo grado, del coniuge </a:t>
            </a:r>
            <a:r>
              <a:rPr lang="it-IT" sz="1050" dirty="0" err="1" smtClean="0"/>
              <a:t>ecc</a:t>
            </a:r>
            <a:r>
              <a:rPr lang="it-IT" sz="1050" dirty="0" smtClean="0"/>
              <a:t>….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900351" y="1216920"/>
            <a:ext cx="6096000" cy="43598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Prevenzione della corruzione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Il dipendente rispetta le misure necessarie alla prevenzione</a:t>
            </a:r>
          </a:p>
          <a:p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degli illeciti nell'amministrazione</a:t>
            </a:r>
            <a:r>
              <a:rPr lang="it-IT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</a:t>
            </a:r>
          </a:p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Trasparenza e </a:t>
            </a:r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tracciabilita'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Il dipendente assicura l'adempimento degli obblighi di</a:t>
            </a:r>
          </a:p>
          <a:p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Trasparenza</a:t>
            </a:r>
          </a:p>
          <a:p>
            <a:endParaRPr lang="it-IT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</a:t>
            </a:r>
          </a:p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nei rapporti privati</a:t>
            </a:r>
          </a:p>
          <a:p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</a:t>
            </a:r>
          </a:p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in servizio</a:t>
            </a:r>
          </a:p>
          <a:p>
            <a:endParaRPr lang="it-IT" sz="1100" dirty="0" smtClean="0"/>
          </a:p>
          <a:p>
            <a:r>
              <a:rPr lang="it-IT" sz="1100" dirty="0" smtClean="0"/>
              <a:t>Art</a:t>
            </a:r>
            <a:r>
              <a:rPr lang="it-IT" sz="1100" dirty="0"/>
              <a:t>. 12</a:t>
            </a:r>
          </a:p>
          <a:p>
            <a:r>
              <a:rPr lang="it-IT" sz="1100" dirty="0"/>
              <a:t>Rapporti con il </a:t>
            </a:r>
            <a:r>
              <a:rPr lang="it-IT" sz="1100" dirty="0" smtClean="0"/>
              <a:t>pubblico</a:t>
            </a:r>
          </a:p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dipendente in rapporto con il pubblico si fa riconoscere</a:t>
            </a:r>
          </a:p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attraverso l'esposizione in modo visibile del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badge</a:t>
            </a:r>
            <a:r>
              <a:rPr lang="it-IT" sz="1100" dirty="0" err="1"/>
              <a:t>od</a:t>
            </a:r>
            <a:r>
              <a:rPr lang="it-IT" sz="1100" dirty="0"/>
              <a:t> altro supporto</a:t>
            </a:r>
          </a:p>
          <a:p>
            <a:r>
              <a:rPr lang="it-IT" sz="1100" dirty="0"/>
              <a:t>identificativo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</a:t>
            </a:r>
          </a:p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Disposizioni particolari per i dirigenti</a:t>
            </a:r>
          </a:p>
          <a:p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871988" y="2009105"/>
            <a:ext cx="5253151" cy="252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b="1" kern="1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quante sono in media le sanzioni disciplinari comminate a scuola?</a:t>
            </a:r>
          </a:p>
          <a:p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prime statistiche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procedimenti disciplinari attivati e conclusi dopo il </a:t>
            </a:r>
            <a:r>
              <a:rPr lang="it-IT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Dlgs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150/09, </a:t>
            </a: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testimoniano che vi è stato  un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basso tasso di incidenza del numero delle infrazioni (circa 5 ogni 1000 addetti</a:t>
            </a: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Dalle indagini effettuate e rese pubbliche  non vi  però  alcun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 circa l´entità e gli esiti del contenzioso e, dunque, non consentono di assumere alcuna informazione circa la fondatezza dei procedimenti</a:t>
            </a: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sa comunque che 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procedimento su 3 si conclude </a:t>
            </a:r>
            <a:r>
              <a:rPr lang="it-IT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l´archiviazione.</a:t>
            </a:r>
            <a:b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295401" y="1045029"/>
            <a:ext cx="968867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Source Sans Pro"/>
                <a:ea typeface="Times New Roman" panose="02020603050405020304" pitchFamily="18" charset="0"/>
              </a:rPr>
              <a:t>In conclusione…..L'emergenza </a:t>
            </a:r>
            <a:r>
              <a:rPr lang="it-IT" b="1" dirty="0">
                <a:latin typeface="Source Sans Pro"/>
                <a:ea typeface="Times New Roman" panose="02020603050405020304" pitchFamily="18" charset="0"/>
              </a:rPr>
              <a:t>della scuola</a:t>
            </a:r>
            <a:r>
              <a:rPr lang="it-IT" b="1" dirty="0" smtClean="0">
                <a:latin typeface="Source Sans Pro"/>
                <a:ea typeface="Times New Roman" panose="02020603050405020304" pitchFamily="18" charset="0"/>
              </a:rPr>
              <a:t>?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Pierre </a:t>
            </a:r>
            <a:r>
              <a:rPr lang="it-IT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Bourdieu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studioso di </a:t>
            </a:r>
            <a:r>
              <a:rPr lang="it-IT" dirty="0" smtClean="0"/>
              <a:t>sociologia dei processi culturali) </a:t>
            </a:r>
            <a:r>
              <a:rPr lang="it-IT" b="1" dirty="0" smtClean="0">
                <a:latin typeface="Source Sans Pro"/>
                <a:ea typeface="Times New Roman" panose="02020603050405020304" pitchFamily="18" charset="0"/>
              </a:rPr>
              <a:t> …È </a:t>
            </a:r>
            <a:r>
              <a:rPr lang="it-IT" b="1" dirty="0">
                <a:latin typeface="Source Sans Pro"/>
                <a:ea typeface="Times New Roman" panose="02020603050405020304" pitchFamily="18" charset="0"/>
              </a:rPr>
              <a:t>il clima di conflitto</a:t>
            </a:r>
          </a:p>
          <a:p>
            <a:endParaRPr lang="it-IT" sz="1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 ricerca della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Fondazione Giovanni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Agnelli a cura di Massimo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</a:t>
            </a:r>
          </a:p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 titolo «Gli equilibristi»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vita quotidiana del dirigente scolastico: uno studio etnografico</a:t>
            </a:r>
            <a:endParaRPr lang="it-IT" sz="1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questo studio si mette a nudo la grande difficoltà del  lavoro del DS</a:t>
            </a:r>
          </a:p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Massimo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Cerulo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sociologo dell’Università Perugia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seguito 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“come un’ombra” quattro Presidi di scuole secondarie superiori in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quattro regioni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italiane (Piemonte, Veneto, Calabria, Puglia) raccontando e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analizzando comportamenti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dialoghi,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interazioni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risultato è un’innovativa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ricerca sociologica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focalizza lo sguardo su una delle figure professionali più discusse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degli ultimi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mesi nonché sul mondo della scuola italiana </a:t>
            </a:r>
            <a:endPara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suo libro restituisce 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l'immagine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presidi-equilibristi, obbligati a svolgere mille ruoli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tranne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quello che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sarebbe il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loro: esercitare la leadership educativa. </a:t>
            </a:r>
            <a:endParaRPr lang="it-IT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Così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scuola è diventata un campo di conflitti in cui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nessuno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 quasi) pensa più ai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ragazzi</a:t>
            </a:r>
          </a:p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 </a:t>
            </a:r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Bourdieu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diceva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per studiare i gruppi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occorre partire dal presupposto del conflitto: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scuola è proprio così. </a:t>
            </a:r>
            <a:endParaRPr lang="it-IT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scuola è una quotidianità di conflitto. Io non so quanto la scuola sia per gli studenti,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sembra più centrata sui docenti e sulle loro esigenze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professionali. Il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dirigente deve indossare tante diverse maschere e camminare davvero sul filo, come al circo, cercando di non cadere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perché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si cade si fa male il dirigente ma anche la scuola, i docenti, i ragazzi…. Il dirigente vive una grande solitudine, l’immagine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 è quella di un uomo solo al comando ma non nel senso che ha tanto potere bensì per il carico di responsabilità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gravano sulle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spalle</a:t>
            </a:r>
          </a:p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presidi non riescono quasi per nulla ad essere leader educativi, non ha il tempo materiale per farlo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perché le incombenze amministrative sono più grandi e pesanti, perché se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lì 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sbagli ti arriva la citazione in giudizio e la 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</a:p>
          <a:p>
            <a:endParaRPr lang="it-IT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….vivo </a:t>
            </a:r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anch’io una quotidianità da equilibrista ma sono convinta che tanto possiamo fare per tener lontani i conflitti o almeno ridurre al minimo l’insorgenza del conflitto con il saper essere vicini alle </a:t>
            </a:r>
            <a:r>
              <a:rPr lang="it-IT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situazioni problematiche, </a:t>
            </a:r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essere validi mediatori  ….…..essere leader educativi vuol dire anche questo …ESSERLO NON SOLO PER GLI ALUNNI MA PER L’INTERA COMUNITA’EDUCANTE!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796413" y="560439"/>
            <a:ext cx="9851922" cy="588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ART.28 - ATTIVITÀ DI INSEGNAMENTO</a:t>
            </a:r>
            <a:endParaRPr lang="it-IT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Le istituzioni scolastiche adottano ogni modalità organizzativa che sia espressione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autonomia progettuale e sia coerente con gli obiettivi generali e specifici di ciascun tipo 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indirizzo di studio, curando la promozione e il sostegno dei processi innovativi e 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miglioramento dell’offerta formativa.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Nel rispetto della libertà d’insegnamento, i competenti organi delle istituzioni scolastiche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regolano lo svolgimento delle attività didattiche nel modo più adeguato al tipo di studi e ai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ritmi di apprendimento degli alunni</a:t>
            </a: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tal fine possono adottare le forme di flessibilità previste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 Regolamento sulla autonomia didattica ed organizzativa delle istituzioni scolastiche di cui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all’articolo 21 della legge n. 59 del 15 marzo 1997 – e, in particolare, dell’articolo 4 dello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stesso Regolamento-, tenendo conto della disciplina contrattuale.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Gli obblighi di lavoro del personale docente sono correlati e funzionali alle esigenze come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 al comma 2.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9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obblighi di lavoro del personale docente sono articolati in attività di insegnamento ed 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funzionali alla prestazione di insegnament</a:t>
            </a: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 dell’inizio delle lezioni, il dirigente scolastico predispone, sulla base delle eventuali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proposte degli organi collegiali, il piano annuale delle attività e i conseguenti impegni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personale docente, che sono conferiti in forma scritta e che possono prevedere attività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aggiuntive. Il piano, comprensivo degli impegni di lavoro, è deliberato dal collegio dei docenti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quadro della programmazione dell’azione didattico-educativa e con la stessa procedura è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modificato, nel corso dell’anno scolastico, per far fronte a nuove esigenze. Di tale piano è data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informazione alle OO.SS. di cui all’art. 7-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Nell’ambito del calendario scolastico delle lezioni definito a livello regionale, l'attività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insegnamento si svolge in 25 ore settimanali nella scuola dell’infanzia, in 22 ore settimanali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 scuola elementare e in 18 ore settimanali nelle scuole e istituti d'istruzione secondaria ed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artistica, distribuite in non meno di cinque giornate settimanali. Alle 22 ore settimanali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insegnamento stabilite per gli insegnanti elementari, vanno aggiunte 2 ore da dedicare, anche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modo flessibile e su base plurisettimanale, alla programmazione didattica da attuarsi 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incontri collegiali dei docenti interessati, in tempi non coincidenti con l'orario delle lezioni.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Nell'ambito delle 22 ore d'insegnamento, la quota oraria eventualmente eccedente l'attività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frontale e di assistenza alla mensa è destinata, previa programmazione, ad attività di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arricchimento dell'offerta formativa e di recupero individualizzato o per gruppi ristretti di alunni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ritardo nei processi di apprendimento, anche con riferimento ad alunni stranieri, 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provenienti da Paesi extracomunitari. Nel caso in cui il collegio dei docenti non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abbia effettuato tale programmazione o non abbia impegnato totalmente la quota oraria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eccedente l’attività frontale </a:t>
            </a:r>
            <a:r>
              <a:rPr lang="it-IT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assistenza alla mensa, tali ore saranno destinate per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supplenze in sostituzione di docenti assenti fino ad un massimo di cinque giorni nell’ambito del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plesso di servizio.</a:t>
            </a:r>
            <a:endParaRPr lang="it-IT" sz="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135626" y="706781"/>
            <a:ext cx="7037972" cy="5363497"/>
          </a:xfrm>
        </p:spPr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135626" y="1858297"/>
            <a:ext cx="6091083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Negli istituti e scuole di istruzione secondaria, ivi compresi i licei artistici e gli istituti d'arte,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docenti, il cui orario di cattedra sia inferiore alle 18 ore settimanali, sono tenuti al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completamento dell'orario di insegnamento da realizzarsi mediante la copertura di ore di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insegnamento disponibili in classi collaterali non utilizzate per la costituzione di cattedre orario,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interventi didattici ed educativi integrativi, con particolare riguardo, per la scuola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dell'obbligo, alle finalità indicate al comma 2, nonché mediante l'utilizzazione in eventuali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supplenze e, in mancanza, rimanendo a disposizione anche per attività parascolastiche ed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interscolastiche.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Al di fuori dei casi previsti dal comma successivo, qualunque riduzione della durata dell'unità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oraria di lezione ne comporta il recupero nell’ambito delle attività didattiche programmate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dall’istituzione scolastica. La relativa delibera è assunta dal collegio dei docenti.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Per quanto attiene la riduzione dell'ora di lezione per cause di forza maggiore determinate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motivi estranei alla didattica, la materia resta regolata dalle circolari ministeriali n. 243 del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22.9.1979 e n.192 del 3.7.1980 nonché dalle ulteriori circolari in materia che le hanno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confermate. La relativa delibera è assunta dal consiglio di circolo o d’istituto.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L'orario di insegnamento, anche con riferimento al completamento dell'orario d'obbligo, può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essere articolato, sulla base della pianificazione annuale delle attività e nelle forme previste dai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vigenti ordinamenti, in maniera flessibile e su base plurisettimanale, in misura, di norma, non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eccedente le quattro ore.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1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Per il personale insegnante che opera per la vigilanza e l'assistenza degli alunni durante il</a:t>
            </a:r>
            <a:endParaRPr lang="it-IT" sz="1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servizio di mensa o durante il periodo della ricreazione il tempo impiegato nelle predette</a:t>
            </a:r>
            <a:endParaRPr lang="it-IT" sz="1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rientra a tutti gli effetti nell'orario di attività didattica</a:t>
            </a:r>
            <a:r>
              <a:rPr lang="it-IT" sz="1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130710" y="838859"/>
            <a:ext cx="6096000" cy="52698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ART.29 - ATTIVITÀ FUNZIONALI ALL’INSEGNAMENTO</a:t>
            </a:r>
            <a:endParaRPr lang="it-I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L’attività funzionale all’insegnamento è costituita da ogni impegno inerente alla funzione</a:t>
            </a:r>
            <a:endParaRPr lang="it-I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 previsto dai diversi ordinamenti scolastici. Essa comprende tutte le attività, anche a</a:t>
            </a:r>
            <a:endParaRPr lang="it-I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carattere collegiale, di programmazione, progettazione, ricerca, valutazione, documentazione,</a:t>
            </a:r>
            <a:endParaRPr lang="it-I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aggiornamento e formazione, compresa la preparazione dei lavori degli organi collegiali, la</a:t>
            </a:r>
            <a:endParaRPr lang="it-I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partecipazione alle riunioni e l’attuazione delle delibere adottate dai predetti organi.</a:t>
            </a:r>
            <a:endParaRPr lang="it-I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Tra gli adempimenti individuali dovuti rientrano le attività relative: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alla preparazione delle lezioni e delle esercitazioni;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alla correzione degli elaborati;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ai rapporti individuali con le famiglie.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Le attività di carattere collegiale riguardanti tutti i docenti sono costituite da: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partecipazione alle riunioni del Collegio dei docenti, ivi compresa l'attività di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programmazione e verifica di inizio e fine anno e l'informazione alle famiglie sui risultati degli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scrutini trimestrali, quadrimestrali e finali e sull'andamento delle attività educative nelle scuole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materne e nelle istituzioni educative, fino a 40 ore annue;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la partecipazione alle attività collegiali dei consigli di classe, di interclasse, di intersezione.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obblighi relativi a queste attività sono programmati secondo criteri stabiliti dal collegio dei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docenti; nella predetta programmazione occorrerà tener conto degli oneri di servizio degli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insegnanti con un numero di classi superiore a sei in modo da prevedere un impegno fino a 40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ore annue;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lo svolgimento degli scrutini e degli esami, compresa la compilazione degli atti relativi alla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valutazione.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Per assicurare un rapporto efficace con le famiglie e gli studenti, in relazione alle diverse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organizzative del servizio, il consiglio d’istituto sulla base delle proposte del collegio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 docenti definisce le modalità e i criteri per lo svolgimento dei rapporti con le famiglie e gli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studenti, assicurando la concreta accessibilità al servizio, pur compatibilmente con le esigenze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funzionamento dell'istituto e prevedendo idonei strumenti di comunicazione tra istituto e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famiglie.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Per assicurare l'accoglienza e la vigilanza degli alunni, gli insegnanti sono tenuti a trovarsi in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classe 5 minuti prima dell'inizio delle lezioni e  ad assistere all'uscita degli alunni medesimi.</a:t>
            </a:r>
            <a:endParaRPr lang="it-IT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CCNL 2006/09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Obblighi e provvedimenti disciplinari.</a:t>
            </a:r>
          </a:p>
          <a:p>
            <a:r>
              <a:rPr lang="it-IT" dirty="0" smtClean="0"/>
              <a:t>Rimangono in vigore in particolare i seguenti articoli </a:t>
            </a:r>
          </a:p>
          <a:p>
            <a:r>
              <a:rPr lang="it-IT" dirty="0" smtClean="0"/>
              <a:t>n.92-95( Personale ATA)</a:t>
            </a:r>
          </a:p>
          <a:p>
            <a:r>
              <a:rPr lang="it-IT" dirty="0" smtClean="0"/>
              <a:t>-97 -98-99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413000" y="2235200"/>
            <a:ext cx="70993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92 - OBBLIGHI DEL DIPENDENTE </a:t>
            </a:r>
          </a:p>
          <a:p>
            <a:pPr>
              <a:spcAft>
                <a:spcPts val="0"/>
              </a:spcAft>
            </a:pP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SEZIONE II: Personale Amministrativo, tecnico e ausiliario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it-IT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ART</a:t>
            </a: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95 - CODICE DISCIPLINARE </a:t>
            </a:r>
            <a:r>
              <a:rPr lang="it-IT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(ATA)</a:t>
            </a: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97 - SOSPENSIONE CAUTELARE IN CASO DI PROCEDIMENTO PENALE</a:t>
            </a:r>
            <a:r>
              <a:rPr lang="it-I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98 - COMITATO PARITETICO SUL MOBBING </a:t>
            </a:r>
          </a:p>
          <a:p>
            <a:r>
              <a:rPr lang="it-IT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99 - CODICE DI CONDOTTA RELATIVO ALLE MOLESTIE SESSUALI NEI LUOGHI DI LAVORO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90117" y="5917484"/>
            <a:ext cx="7305900" cy="279400"/>
          </a:xfrm>
        </p:spPr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DS Caterina Policicchio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223493" y="1197734"/>
            <a:ext cx="90924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Contratto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Collettivo Nazionale di Lavoro relativo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al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personale del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Comparto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Scuola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il quadriennio normativo 2006-2009 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CAPO IX – NORME DISCIPLINARI SEZIONE I - Personale docente </a:t>
            </a:r>
            <a:endParaRPr lang="it-IT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ART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91 - RINVIO DELLE NORME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DISCIPLINARI</a:t>
            </a:r>
          </a:p>
          <a:p>
            <a:endParaRPr lang="it-IT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Per il personale docente ed educativo delle scuole di ogni ordine e grado, continuano ad applicarsi le norme di cui al 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Titolo I, Capo IV della Parte III del </a:t>
            </a:r>
            <a:r>
              <a:rPr lang="it-IT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D.L.vo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n. 297 del 1994 . </a:t>
            </a:r>
            <a:endParaRPr lang="it-IT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it-IT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1296</TotalTime>
  <Words>8406</Words>
  <Application>Microsoft Office PowerPoint</Application>
  <PresentationFormat>Widescreen</PresentationFormat>
  <Paragraphs>714</Paragraphs>
  <Slides>36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8" baseType="lpstr">
      <vt:lpstr>Arial</vt:lpstr>
      <vt:lpstr>Book Antiqua</vt:lpstr>
      <vt:lpstr>BookAntiqua</vt:lpstr>
      <vt:lpstr>Calibri</vt:lpstr>
      <vt:lpstr>Courier</vt:lpstr>
      <vt:lpstr>Garamond</vt:lpstr>
      <vt:lpstr>Source Sans Pro</vt:lpstr>
      <vt:lpstr>Symbol</vt:lpstr>
      <vt:lpstr>Times New Roman</vt:lpstr>
      <vt:lpstr>TimesNewRoman,Bold</vt:lpstr>
      <vt:lpstr>Verdana</vt:lpstr>
      <vt:lpstr>Organico</vt:lpstr>
      <vt:lpstr>Procedimenti disciplinari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CCNL 2006/09</vt:lpstr>
      <vt:lpstr>Presentazione standard di PowerPoint</vt:lpstr>
      <vt:lpstr>Presentazione standard di PowerPoint</vt:lpstr>
      <vt:lpstr>Presentazione standard di PowerPoint</vt:lpstr>
      <vt:lpstr>Art. 493 – Censura  1. La censura consiste in una dichiarazione di biasimo scritta e motivata, che viene inflitta per  mancanze non gravi riguardanti i doveri inerenti alla funzione docente o i doveri di ufficio.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Procedimenti disciplinari</dc:title>
  <dc:creator>caterina policicchio</dc:creator>
  <cp:lastModifiedBy>caterina policicchio</cp:lastModifiedBy>
  <cp:revision>109</cp:revision>
  <dcterms:created xsi:type="dcterms:W3CDTF">2016-02-27T14:26:07Z</dcterms:created>
  <dcterms:modified xsi:type="dcterms:W3CDTF">2016-03-08T15:56:05Z</dcterms:modified>
</cp:coreProperties>
</file>